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8" r:id="rId3"/>
    <p:sldId id="297" r:id="rId4"/>
    <p:sldId id="259" r:id="rId5"/>
    <p:sldId id="261" r:id="rId6"/>
    <p:sldId id="267" r:id="rId7"/>
    <p:sldId id="268" r:id="rId8"/>
    <p:sldId id="269" r:id="rId9"/>
    <p:sldId id="270" r:id="rId10"/>
    <p:sldId id="272" r:id="rId11"/>
    <p:sldId id="298" r:id="rId12"/>
    <p:sldId id="312" r:id="rId13"/>
    <p:sldId id="313" r:id="rId14"/>
    <p:sldId id="314" r:id="rId15"/>
    <p:sldId id="309" r:id="rId16"/>
    <p:sldId id="310" r:id="rId17"/>
    <p:sldId id="311" r:id="rId18"/>
    <p:sldId id="299" r:id="rId19"/>
    <p:sldId id="275" r:id="rId20"/>
    <p:sldId id="302" r:id="rId21"/>
    <p:sldId id="277" r:id="rId22"/>
    <p:sldId id="278" r:id="rId23"/>
    <p:sldId id="279" r:id="rId24"/>
    <p:sldId id="280" r:id="rId25"/>
    <p:sldId id="281" r:id="rId26"/>
    <p:sldId id="282" r:id="rId27"/>
    <p:sldId id="303" r:id="rId28"/>
    <p:sldId id="304" r:id="rId29"/>
    <p:sldId id="283" r:id="rId30"/>
    <p:sldId id="284" r:id="rId31"/>
    <p:sldId id="289" r:id="rId32"/>
    <p:sldId id="285" r:id="rId33"/>
    <p:sldId id="290" r:id="rId34"/>
    <p:sldId id="300" r:id="rId35"/>
    <p:sldId id="291" r:id="rId36"/>
    <p:sldId id="305" r:id="rId37"/>
    <p:sldId id="306" r:id="rId38"/>
    <p:sldId id="292" r:id="rId39"/>
    <p:sldId id="307" r:id="rId40"/>
    <p:sldId id="295" r:id="rId41"/>
    <p:sldId id="293" r:id="rId42"/>
    <p:sldId id="29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32" autoAdjust="0"/>
    <p:restoredTop sz="94660"/>
  </p:normalViewPr>
  <p:slideViewPr>
    <p:cSldViewPr snapToGrid="0">
      <p:cViewPr varScale="1">
        <p:scale>
          <a:sx n="86" d="100"/>
          <a:sy n="86" d="100"/>
        </p:scale>
        <p:origin x="2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CD0F8-5E81-4925-B8DC-673B4E6CFCE7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A4572-A3AE-4BC0-A0CE-41A5A854A8C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4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Atopy, atopic trait – </a:t>
            </a:r>
            <a:r>
              <a:rPr lang="ko-KR" altLang="en-US" dirty="0"/>
              <a:t>유전적 </a:t>
            </a:r>
            <a:r>
              <a:rPr lang="en-US" altLang="ko-KR" dirty="0" err="1"/>
              <a:t>susceptability</a:t>
            </a:r>
            <a:endParaRPr lang="en-US" altLang="ko-KR" dirty="0"/>
          </a:p>
          <a:p>
            <a:r>
              <a:rPr lang="en-US" altLang="ko-KR" dirty="0"/>
              <a:t>Allergy – disease itself</a:t>
            </a:r>
          </a:p>
          <a:p>
            <a:r>
              <a:rPr lang="en-US" altLang="ko-KR" dirty="0"/>
              <a:t>Allergen – any substance</a:t>
            </a:r>
            <a:r>
              <a:rPr lang="en-US" altLang="ko-KR" baseline="0" dirty="0"/>
              <a:t> therein capable of stimulating production of </a:t>
            </a:r>
            <a:r>
              <a:rPr lang="en-US" altLang="ko-KR" baseline="0" dirty="0" err="1"/>
              <a:t>IgE</a:t>
            </a:r>
            <a:r>
              <a:rPr lang="en-US" altLang="ko-KR" baseline="0" dirty="0"/>
              <a:t> in a genetically disposed individual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Antigen, antigenic, antigenicity &lt;-&gt; allergen, allergenic, </a:t>
            </a:r>
            <a:r>
              <a:rPr lang="en-US" altLang="ko-KR" baseline="0" dirty="0" err="1"/>
              <a:t>allergenicity</a:t>
            </a:r>
            <a:endParaRPr lang="en-US" altLang="ko-KR" baseline="0" dirty="0"/>
          </a:p>
          <a:p>
            <a:endParaRPr lang="en-US" altLang="ko-KR" dirty="0"/>
          </a:p>
          <a:p>
            <a:r>
              <a:rPr lang="ko-KR" altLang="en-US" dirty="0"/>
              <a:t>한 </a:t>
            </a:r>
            <a:r>
              <a:rPr lang="en-US" altLang="ko-KR" dirty="0"/>
              <a:t>allergen</a:t>
            </a:r>
            <a:r>
              <a:rPr lang="ko-KR" altLang="en-US" dirty="0"/>
              <a:t>은 여러 </a:t>
            </a:r>
            <a:r>
              <a:rPr lang="en-US" altLang="ko-KR" dirty="0"/>
              <a:t>allergenic epitope</a:t>
            </a:r>
            <a:r>
              <a:rPr lang="ko-KR" altLang="en-US" dirty="0"/>
              <a:t>를 가지고 있음</a:t>
            </a:r>
            <a:r>
              <a:rPr lang="en-US" altLang="ko-KR" dirty="0"/>
              <a:t>. </a:t>
            </a:r>
            <a:r>
              <a:rPr lang="ko-KR" altLang="en-US" dirty="0"/>
              <a:t>대부분의</a:t>
            </a:r>
            <a:r>
              <a:rPr lang="en-US" altLang="ko-KR" dirty="0"/>
              <a:t> allergen</a:t>
            </a:r>
            <a:r>
              <a:rPr lang="ko-KR" altLang="en-US" dirty="0"/>
              <a:t>은 </a:t>
            </a:r>
            <a:r>
              <a:rPr lang="en-US" altLang="ko-KR" dirty="0"/>
              <a:t>MHC class</a:t>
            </a:r>
            <a:r>
              <a:rPr lang="en-US" altLang="ko-KR" baseline="0" dirty="0"/>
              <a:t> II dependent </a:t>
            </a:r>
            <a:r>
              <a:rPr lang="en-US" altLang="ko-KR" baseline="0" dirty="0" err="1"/>
              <a:t>machinary</a:t>
            </a:r>
            <a:r>
              <a:rPr lang="ko-KR" altLang="en-US" baseline="0" dirty="0"/>
              <a:t>에 의해서 작용하는 </a:t>
            </a:r>
            <a:r>
              <a:rPr lang="en-US" altLang="ko-KR" baseline="0" dirty="0"/>
              <a:t>protein component</a:t>
            </a:r>
            <a:r>
              <a:rPr lang="ko-KR" altLang="en-US" baseline="0" dirty="0"/>
              <a:t>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최근에는 </a:t>
            </a:r>
            <a:r>
              <a:rPr lang="en-US" altLang="ko-KR" baseline="0" dirty="0"/>
              <a:t>glycoprotein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glycan</a:t>
            </a:r>
            <a:r>
              <a:rPr lang="ko-KR" altLang="en-US" baseline="0" dirty="0"/>
              <a:t>에 대한 </a:t>
            </a:r>
            <a:r>
              <a:rPr lang="en-US" altLang="ko-KR" baseline="0" dirty="0" err="1"/>
              <a:t>IgE</a:t>
            </a:r>
            <a:r>
              <a:rPr lang="ko-KR" altLang="en-US" baseline="0" dirty="0"/>
              <a:t>가 생성된다는 보고가 있기 때문에 반드시 </a:t>
            </a:r>
            <a:r>
              <a:rPr lang="en-US" altLang="ko-KR" baseline="0" dirty="0"/>
              <a:t>protein </a:t>
            </a:r>
            <a:r>
              <a:rPr lang="ko-KR" altLang="en-US" baseline="0" dirty="0"/>
              <a:t>성분은 아님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Cross-reacting carbohydrate determinants (CCDs)</a:t>
            </a:r>
          </a:p>
          <a:p>
            <a:endParaRPr lang="en-US" altLang="ko-KR" dirty="0"/>
          </a:p>
          <a:p>
            <a:r>
              <a:rPr lang="ko-KR" altLang="en-US" dirty="0" err="1"/>
              <a:t>집먼지진드기의</a:t>
            </a:r>
            <a:r>
              <a:rPr lang="ko-KR" altLang="en-US" dirty="0"/>
              <a:t> 주요 </a:t>
            </a:r>
            <a:r>
              <a:rPr lang="en-US" altLang="ko-KR" dirty="0"/>
              <a:t>allergen</a:t>
            </a:r>
            <a:r>
              <a:rPr lang="ko-KR" altLang="en-US" dirty="0"/>
              <a:t>인 </a:t>
            </a:r>
            <a:r>
              <a:rPr lang="en-US" altLang="ko-KR" dirty="0"/>
              <a:t>Der p</a:t>
            </a:r>
            <a:r>
              <a:rPr lang="en-US" altLang="ko-KR" baseline="0" dirty="0"/>
              <a:t> 2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TLR4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co-receptor</a:t>
            </a:r>
            <a:r>
              <a:rPr lang="ko-KR" altLang="en-US" baseline="0" dirty="0"/>
              <a:t>인 </a:t>
            </a:r>
            <a:r>
              <a:rPr lang="en-US" altLang="ko-KR" baseline="0" dirty="0"/>
              <a:t>MD-2</a:t>
            </a:r>
            <a:r>
              <a:rPr lang="ko-KR" altLang="en-US" baseline="0" dirty="0"/>
              <a:t>와 구조적</a:t>
            </a:r>
            <a:r>
              <a:rPr lang="en-US" altLang="ko-KR" baseline="0" dirty="0"/>
              <a:t>/</a:t>
            </a:r>
            <a:r>
              <a:rPr lang="ko-KR" altLang="en-US" baseline="0" dirty="0"/>
              <a:t>기능적으로 유사함</a:t>
            </a:r>
            <a:r>
              <a:rPr lang="en-US" altLang="ko-KR" baseline="0" dirty="0"/>
              <a:t>. Mouse</a:t>
            </a:r>
            <a:r>
              <a:rPr lang="ko-KR" altLang="en-US" baseline="0" dirty="0"/>
              <a:t>에게 </a:t>
            </a:r>
            <a:r>
              <a:rPr lang="en-US" altLang="ko-KR" baseline="0" dirty="0"/>
              <a:t>Der p 2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nasal challenge</a:t>
            </a:r>
            <a:r>
              <a:rPr lang="ko-KR" altLang="en-US" baseline="0" dirty="0"/>
              <a:t>하면 </a:t>
            </a:r>
            <a:r>
              <a:rPr lang="en-US" altLang="ko-KR" baseline="0" dirty="0"/>
              <a:t>airway epithelial cell</a:t>
            </a:r>
            <a:r>
              <a:rPr lang="ko-KR" altLang="en-US" baseline="0" dirty="0"/>
              <a:t>에 있는 </a:t>
            </a:r>
            <a:r>
              <a:rPr lang="en-US" altLang="ko-KR" baseline="0" dirty="0"/>
              <a:t>TLR4</a:t>
            </a:r>
            <a:r>
              <a:rPr lang="ko-KR" altLang="en-US" baseline="0" dirty="0"/>
              <a:t>를 자극해서 </a:t>
            </a:r>
            <a:r>
              <a:rPr lang="en-US" altLang="ko-KR" baseline="0" dirty="0"/>
              <a:t>Th2 immune </a:t>
            </a:r>
            <a:r>
              <a:rPr lang="en-US" altLang="ko-KR" baseline="0" dirty="0" err="1"/>
              <a:t>respons</a:t>
            </a:r>
            <a:r>
              <a:rPr lang="ko-KR" altLang="en-US" baseline="0" dirty="0"/>
              <a:t>를 야기함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보통 사람의 경우 </a:t>
            </a:r>
            <a:r>
              <a:rPr lang="en-US" altLang="ko-KR" baseline="0" dirty="0"/>
              <a:t>airway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MD-2 </a:t>
            </a:r>
            <a:r>
              <a:rPr lang="en-US" altLang="ko-KR" baseline="0" dirty="0" err="1"/>
              <a:t>expressio</a:t>
            </a:r>
            <a:r>
              <a:rPr lang="ko-KR" altLang="en-US" baseline="0" dirty="0"/>
              <a:t>이 적기 때문에 보통은 </a:t>
            </a:r>
            <a:r>
              <a:rPr lang="en-US" altLang="ko-KR" baseline="0" dirty="0"/>
              <a:t>allergic </a:t>
            </a:r>
            <a:r>
              <a:rPr lang="en-US" altLang="ko-KR" baseline="0" dirty="0" err="1"/>
              <a:t>reactio</a:t>
            </a:r>
            <a:r>
              <a:rPr lang="ko-KR" altLang="en-US" baseline="0" dirty="0"/>
              <a:t>이 유발되지 않음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주요 </a:t>
            </a:r>
            <a:r>
              <a:rPr lang="en-US" altLang="ko-KR" baseline="0" dirty="0"/>
              <a:t>allergen (HDM, cockroach, fungal, and grass, weed </a:t>
            </a:r>
            <a:r>
              <a:rPr lang="en-US" altLang="ko-KR" baseline="0" dirty="0" err="1"/>
              <a:t>polle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protease </a:t>
            </a:r>
            <a:r>
              <a:rPr lang="en-US" altLang="ko-KR" baseline="0" dirty="0" err="1"/>
              <a:t>activit</a:t>
            </a:r>
            <a:r>
              <a:rPr lang="ko-KR" altLang="en-US" baseline="0" dirty="0"/>
              <a:t>를 보이는데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이들 중 일부는 </a:t>
            </a:r>
            <a:r>
              <a:rPr lang="en-US" altLang="ko-KR" baseline="0" dirty="0"/>
              <a:t>innate lymphoid cell</a:t>
            </a:r>
            <a:r>
              <a:rPr lang="ko-KR" altLang="en-US" baseline="0" dirty="0"/>
              <a:t>에 있는 </a:t>
            </a:r>
            <a:r>
              <a:rPr lang="en-US" altLang="ko-KR" baseline="0" dirty="0"/>
              <a:t>protease-activated receptor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cleavage </a:t>
            </a:r>
            <a:r>
              <a:rPr lang="ko-KR" altLang="en-US" baseline="0" dirty="0"/>
              <a:t>및 </a:t>
            </a:r>
            <a:r>
              <a:rPr lang="en-US" altLang="ko-KR" baseline="0" dirty="0"/>
              <a:t>activation </a:t>
            </a:r>
            <a:r>
              <a:rPr lang="ko-KR" altLang="en-US" baseline="0" dirty="0"/>
              <a:t>시킴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많은 </a:t>
            </a:r>
            <a:r>
              <a:rPr lang="en-US" altLang="ko-KR" baseline="0" dirty="0"/>
              <a:t>allergen</a:t>
            </a:r>
            <a:r>
              <a:rPr lang="ko-KR" altLang="en-US" baseline="0" dirty="0"/>
              <a:t>들은 </a:t>
            </a:r>
            <a:r>
              <a:rPr lang="en-US" altLang="ko-KR" baseline="0" dirty="0"/>
              <a:t>plant, animal source</a:t>
            </a:r>
            <a:r>
              <a:rPr lang="ko-KR" altLang="en-US" baseline="0" dirty="0"/>
              <a:t>로부터 만들어지고 보통 </a:t>
            </a:r>
            <a:r>
              <a:rPr lang="en-US" altLang="ko-KR" baseline="0" dirty="0"/>
              <a:t>respiratory system</a:t>
            </a:r>
            <a:r>
              <a:rPr lang="ko-KR" altLang="en-US" baseline="0" dirty="0"/>
              <a:t>을 통해서 작용함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보통 </a:t>
            </a:r>
            <a:r>
              <a:rPr lang="en-US" altLang="ko-KR" baseline="0" dirty="0"/>
              <a:t>pathogenic bacteria, fungi</a:t>
            </a:r>
            <a:r>
              <a:rPr lang="ko-KR" altLang="en-US" baseline="0" dirty="0"/>
              <a:t>의</a:t>
            </a:r>
            <a:r>
              <a:rPr lang="en-US" altLang="ko-KR" baseline="0" dirty="0"/>
              <a:t> protein</a:t>
            </a:r>
            <a:r>
              <a:rPr lang="ko-KR" altLang="en-US" baseline="0" dirty="0"/>
              <a:t>들은 보통 </a:t>
            </a:r>
            <a:r>
              <a:rPr lang="en-US" altLang="ko-KR" baseline="0" dirty="0"/>
              <a:t>route</a:t>
            </a:r>
            <a:r>
              <a:rPr lang="ko-KR" altLang="en-US" baseline="0" dirty="0"/>
              <a:t>를 통해서 들어가는 경우는  </a:t>
            </a:r>
            <a:r>
              <a:rPr lang="en-US" altLang="ko-KR" baseline="0" dirty="0" err="1"/>
              <a:t>tolerogenic</a:t>
            </a:r>
            <a:r>
              <a:rPr lang="ko-KR" altLang="en-US" baseline="0" dirty="0"/>
              <a:t>함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FC6C3-02B0-4D8E-A62B-83CEEAF798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1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ACEi</a:t>
            </a:r>
            <a:r>
              <a:rPr lang="ko-KR" altLang="en-US" dirty="0"/>
              <a:t>와 </a:t>
            </a:r>
            <a:r>
              <a:rPr lang="en-US" altLang="ko-KR" dirty="0"/>
              <a:t>b-blocker</a:t>
            </a:r>
            <a:r>
              <a:rPr lang="ko-KR" altLang="en-US" dirty="0"/>
              <a:t>는 알레르기피부반응을 증폭시킴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4572-A3AE-4BC0-A0CE-41A5A854A8C6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571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ACEi</a:t>
            </a:r>
            <a:r>
              <a:rPr lang="ko-KR" altLang="en-US" dirty="0"/>
              <a:t>와 </a:t>
            </a:r>
            <a:r>
              <a:rPr lang="en-US" altLang="ko-KR" dirty="0"/>
              <a:t>b-blocker</a:t>
            </a:r>
            <a:r>
              <a:rPr lang="ko-KR" altLang="en-US" dirty="0"/>
              <a:t>는 알레르기피부반응을 증폭시킴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4572-A3AE-4BC0-A0CE-41A5A854A8C6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47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ACEi</a:t>
            </a:r>
            <a:r>
              <a:rPr lang="ko-KR" altLang="en-US" dirty="0"/>
              <a:t>와 </a:t>
            </a:r>
            <a:r>
              <a:rPr lang="en-US" altLang="ko-KR" dirty="0"/>
              <a:t>b-blocker</a:t>
            </a:r>
            <a:r>
              <a:rPr lang="ko-KR" altLang="en-US" dirty="0"/>
              <a:t>는 알레르기피부반응을 증폭시킴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4572-A3AE-4BC0-A0CE-41A5A854A8C6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408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ACEi</a:t>
            </a:r>
            <a:r>
              <a:rPr lang="ko-KR" altLang="en-US" dirty="0"/>
              <a:t>와 </a:t>
            </a:r>
            <a:r>
              <a:rPr lang="en-US" altLang="ko-KR" dirty="0"/>
              <a:t>b-blocker</a:t>
            </a:r>
            <a:r>
              <a:rPr lang="ko-KR" altLang="en-US" dirty="0"/>
              <a:t>는 알레르기피부반응을 증폭시킴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4572-A3AE-4BC0-A0CE-41A5A854A8C6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280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ACEi</a:t>
            </a:r>
            <a:r>
              <a:rPr lang="ko-KR" altLang="en-US" dirty="0"/>
              <a:t>와 </a:t>
            </a:r>
            <a:r>
              <a:rPr lang="en-US" altLang="ko-KR" dirty="0"/>
              <a:t>b-blocker</a:t>
            </a:r>
            <a:r>
              <a:rPr lang="ko-KR" altLang="en-US" dirty="0"/>
              <a:t>는 알레르기피부반응을 증폭시킴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4572-A3AE-4BC0-A0CE-41A5A854A8C6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575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ACEi</a:t>
            </a:r>
            <a:r>
              <a:rPr lang="ko-KR" altLang="en-US" dirty="0"/>
              <a:t>와 </a:t>
            </a:r>
            <a:r>
              <a:rPr lang="en-US" altLang="ko-KR" dirty="0"/>
              <a:t>b-blocker</a:t>
            </a:r>
            <a:r>
              <a:rPr lang="ko-KR" altLang="en-US" dirty="0"/>
              <a:t>는 알레르기피부반응을 증폭시킴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4572-A3AE-4BC0-A0CE-41A5A854A8C6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67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ACEi</a:t>
            </a:r>
            <a:r>
              <a:rPr lang="ko-KR" altLang="en-US" dirty="0"/>
              <a:t>와 </a:t>
            </a:r>
            <a:r>
              <a:rPr lang="en-US" altLang="ko-KR" dirty="0"/>
              <a:t>b-blocker</a:t>
            </a:r>
            <a:r>
              <a:rPr lang="ko-KR" altLang="en-US" dirty="0"/>
              <a:t>는 알레르기피부반응을 증폭시킴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4572-A3AE-4BC0-A0CE-41A5A854A8C6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18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ACEi</a:t>
            </a:r>
            <a:r>
              <a:rPr lang="ko-KR" altLang="en-US" dirty="0"/>
              <a:t>와 </a:t>
            </a:r>
            <a:r>
              <a:rPr lang="en-US" altLang="ko-KR" dirty="0"/>
              <a:t>b-blocker</a:t>
            </a:r>
            <a:r>
              <a:rPr lang="ko-KR" altLang="en-US" dirty="0"/>
              <a:t>는 알레르기피부반응을 증폭시킴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4572-A3AE-4BC0-A0CE-41A5A854A8C6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7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53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83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06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79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31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67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89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12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95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76AA1-815C-4887-936C-F067C24A638B}" type="datetimeFigureOut">
              <a:rPr lang="ko-KR" altLang="en-US" smtClean="0"/>
              <a:t>2017-10-10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9DD44-B292-43D6-BC18-EDCF8C8374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50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155589"/>
            <a:ext cx="9144000" cy="2387600"/>
          </a:xfrm>
        </p:spPr>
        <p:txBody>
          <a:bodyPr/>
          <a:lstStyle/>
          <a:p>
            <a:r>
              <a:rPr lang="ko-KR" altLang="en-US" dirty="0"/>
              <a:t>알레르기 피부검사</a:t>
            </a:r>
            <a:br>
              <a:rPr lang="en-US" altLang="ko-KR" dirty="0"/>
            </a:br>
            <a:r>
              <a:rPr lang="en-US" altLang="ko-KR" dirty="0"/>
              <a:t>(Allergic</a:t>
            </a:r>
            <a:r>
              <a:rPr lang="ko-KR" altLang="en-US" dirty="0"/>
              <a:t> </a:t>
            </a:r>
            <a:r>
              <a:rPr lang="en-US" altLang="ko-KR" dirty="0"/>
              <a:t>Skin</a:t>
            </a:r>
            <a:r>
              <a:rPr lang="ko-KR" altLang="en-US" dirty="0"/>
              <a:t> </a:t>
            </a:r>
            <a:r>
              <a:rPr lang="en-US" altLang="ko-KR" dirty="0"/>
              <a:t>test)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02489" y="4176196"/>
            <a:ext cx="6858000" cy="1655762"/>
          </a:xfrm>
        </p:spPr>
        <p:txBody>
          <a:bodyPr>
            <a:normAutofit lnSpcReduction="10000"/>
          </a:bodyPr>
          <a:lstStyle/>
          <a:p>
            <a:pPr algn="r"/>
            <a:endParaRPr lang="en-US" altLang="ko-KR" dirty="0"/>
          </a:p>
          <a:p>
            <a:pPr algn="r"/>
            <a:r>
              <a:rPr lang="ko-KR" altLang="en-US" dirty="0"/>
              <a:t>충북대학교병원</a:t>
            </a:r>
            <a:endParaRPr lang="en-US" altLang="ko-KR" dirty="0"/>
          </a:p>
          <a:p>
            <a:pPr algn="r"/>
            <a:r>
              <a:rPr lang="ko-KR" altLang="en-US" dirty="0"/>
              <a:t>알레르기내과</a:t>
            </a:r>
            <a:endParaRPr lang="en-US" altLang="ko-KR" dirty="0"/>
          </a:p>
          <a:p>
            <a:pPr algn="r"/>
            <a:r>
              <a:rPr lang="ko-KR" altLang="en-US" dirty="0"/>
              <a:t>강민규</a:t>
            </a:r>
          </a:p>
        </p:txBody>
      </p:sp>
    </p:spTree>
    <p:extLst>
      <p:ext uri="{BB962C8B-B14F-4D97-AF65-F5344CB8AC3E}">
        <p14:creationId xmlns:p14="http://schemas.microsoft.com/office/powerpoint/2010/main" val="334956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1.3</a:t>
                      </a:r>
                      <a:r>
                        <a:rPr lang="en-US" altLang="ko-KR" sz="20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ko-KR" altLang="en-US" sz="2000" baseline="0" dirty="0">
                          <a:solidFill>
                            <a:srgbClr val="002060"/>
                          </a:solidFill>
                        </a:rPr>
                        <a:t>알레르기 면역반응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3785">
            <a:off x="5330420" y="1507742"/>
            <a:ext cx="2029697" cy="1821037"/>
          </a:xfrm>
          <a:prstGeom prst="rect">
            <a:avLst/>
          </a:prstGeom>
        </p:spPr>
      </p:pic>
      <p:sp>
        <p:nvSpPr>
          <p:cNvPr id="81" name="Text Box 22"/>
          <p:cNvSpPr txBox="1">
            <a:spLocks noChangeArrowheads="1"/>
          </p:cNvSpPr>
          <p:nvPr/>
        </p:nvSpPr>
        <p:spPr bwMode="auto">
          <a:xfrm>
            <a:off x="9056688" y="6350"/>
            <a:ext cx="0" cy="2746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latinLnBrk="0" hangingPunct="0">
              <a:spcBef>
                <a:spcPct val="50000"/>
              </a:spcBef>
            </a:pPr>
            <a:endParaRPr kumimoji="0" lang="sv-SE" altLang="ko-KR" b="1"/>
          </a:p>
        </p:txBody>
      </p:sp>
      <p:grpSp>
        <p:nvGrpSpPr>
          <p:cNvPr id="55" name="그룹 54"/>
          <p:cNvGrpSpPr/>
          <p:nvPr/>
        </p:nvGrpSpPr>
        <p:grpSpPr>
          <a:xfrm>
            <a:off x="5517668" y="2757580"/>
            <a:ext cx="1676190" cy="2853265"/>
            <a:chOff x="5960033" y="3581381"/>
            <a:chExt cx="1676190" cy="2853265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106064" y="3435350"/>
              <a:ext cx="1384127" cy="1676190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 rot="10800000" flipV="1">
              <a:off x="6112817" y="5480539"/>
              <a:ext cx="137062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rgbClr val="FF0000"/>
                  </a:solidFill>
                </a:rPr>
                <a:t>비만</a:t>
              </a:r>
              <a:endParaRPr lang="en-US" altLang="ko-KR" sz="2800" b="1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2800" b="1" dirty="0">
                  <a:solidFill>
                    <a:srgbClr val="FF0000"/>
                  </a:solidFill>
                </a:rPr>
                <a:t>세포</a:t>
              </a:r>
              <a:endParaRPr lang="en-US" altLang="ko-KR" sz="2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9433" y="2768983"/>
            <a:ext cx="1688889" cy="139682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 rot="10800000" flipV="1">
            <a:off x="4642138" y="3071828"/>
            <a:ext cx="1391982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/>
              <a:t>Receptor</a:t>
            </a:r>
          </a:p>
          <a:p>
            <a:pPr algn="ctr"/>
            <a:r>
              <a:rPr lang="en-US" altLang="ko-KR" sz="1600" b="1" dirty="0"/>
              <a:t>for</a:t>
            </a:r>
          </a:p>
          <a:p>
            <a:pPr algn="ctr"/>
            <a:r>
              <a:rPr lang="en-US" altLang="ko-KR" sz="1600" b="1" dirty="0"/>
              <a:t>Any  IgE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4435229" y="2605199"/>
            <a:ext cx="1396825" cy="2963239"/>
            <a:chOff x="3873588" y="2584556"/>
            <a:chExt cx="1396825" cy="2963239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27556" y="2730588"/>
              <a:ext cx="1688889" cy="1396825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 rot="10800000" flipV="1">
              <a:off x="3878431" y="4162800"/>
              <a:ext cx="1391982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dirty="0">
                  <a:solidFill>
                    <a:srgbClr val="0070C0"/>
                  </a:solidFill>
                </a:rPr>
                <a:t> </a:t>
              </a:r>
            </a:p>
            <a:p>
              <a:pPr algn="ctr"/>
              <a:r>
                <a:rPr lang="en-US" altLang="ko-KR" sz="2800" b="1" dirty="0">
                  <a:solidFill>
                    <a:srgbClr val="0070C0"/>
                  </a:solidFill>
                </a:rPr>
                <a:t>IgE-</a:t>
              </a:r>
            </a:p>
            <a:p>
              <a:pPr algn="ctr"/>
              <a:r>
                <a:rPr lang="ko-KR" altLang="en-US" sz="2800" b="1" dirty="0">
                  <a:solidFill>
                    <a:srgbClr val="0070C0"/>
                  </a:solidFill>
                </a:rPr>
                <a:t>수용체</a:t>
              </a:r>
              <a:endParaRPr lang="en-US" altLang="ko-KR" sz="28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 rot="10800000" flipV="1">
            <a:off x="615145" y="3225716"/>
            <a:ext cx="13919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 err="1"/>
              <a:t>알러젠</a:t>
            </a:r>
            <a:endParaRPr lang="en-US" altLang="ko-KR" sz="2800" b="1" dirty="0"/>
          </a:p>
        </p:txBody>
      </p:sp>
      <p:pic>
        <p:nvPicPr>
          <p:cNvPr id="15" name="내용 개체 틀 3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16" y="2763852"/>
            <a:ext cx="1688889" cy="13968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341" y="2729580"/>
            <a:ext cx="1345933" cy="1406134"/>
          </a:xfrm>
          <a:prstGeom prst="rect">
            <a:avLst/>
          </a:prstGeom>
        </p:spPr>
      </p:pic>
      <p:sp>
        <p:nvSpPr>
          <p:cNvPr id="2" name="화살표: 오른쪽 1"/>
          <p:cNvSpPr/>
          <p:nvPr/>
        </p:nvSpPr>
        <p:spPr>
          <a:xfrm>
            <a:off x="2622450" y="3294779"/>
            <a:ext cx="4794349" cy="33379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4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43808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1.4</a:t>
                      </a:r>
                      <a:r>
                        <a:rPr lang="en-US" altLang="ko-KR" sz="20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ko-KR" altLang="en-US" sz="2000" baseline="0" dirty="0">
                          <a:solidFill>
                            <a:srgbClr val="002060"/>
                          </a:solidFill>
                        </a:rPr>
                        <a:t>아토피의 정의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3785">
            <a:off x="5330420" y="1507742"/>
            <a:ext cx="2029697" cy="1821037"/>
          </a:xfrm>
          <a:prstGeom prst="rect">
            <a:avLst/>
          </a:prstGeom>
        </p:spPr>
      </p:pic>
      <p:sp>
        <p:nvSpPr>
          <p:cNvPr id="81" name="Text Box 22"/>
          <p:cNvSpPr txBox="1">
            <a:spLocks noChangeArrowheads="1"/>
          </p:cNvSpPr>
          <p:nvPr/>
        </p:nvSpPr>
        <p:spPr bwMode="auto">
          <a:xfrm>
            <a:off x="9056688" y="6350"/>
            <a:ext cx="0" cy="2746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latinLnBrk="0" hangingPunct="0">
              <a:spcBef>
                <a:spcPct val="50000"/>
              </a:spcBef>
            </a:pPr>
            <a:endParaRPr kumimoji="0" lang="sv-SE" altLang="ko-KR" b="1"/>
          </a:p>
        </p:txBody>
      </p:sp>
      <p:grpSp>
        <p:nvGrpSpPr>
          <p:cNvPr id="55" name="그룹 54"/>
          <p:cNvGrpSpPr/>
          <p:nvPr/>
        </p:nvGrpSpPr>
        <p:grpSpPr>
          <a:xfrm>
            <a:off x="5517668" y="2757580"/>
            <a:ext cx="1676190" cy="2853265"/>
            <a:chOff x="5960033" y="3581381"/>
            <a:chExt cx="1676190" cy="2853265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106064" y="3435350"/>
              <a:ext cx="1384127" cy="1676190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 rot="10800000" flipV="1">
              <a:off x="6112817" y="5480539"/>
              <a:ext cx="137062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chemeClr val="bg2">
                      <a:lumMod val="90000"/>
                    </a:schemeClr>
                  </a:solidFill>
                </a:rPr>
                <a:t>비만</a:t>
              </a:r>
              <a:endParaRPr lang="en-US" altLang="ko-KR" sz="2800" b="1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algn="ctr"/>
              <a:r>
                <a:rPr lang="ko-KR" altLang="en-US" sz="2800" b="1" dirty="0">
                  <a:solidFill>
                    <a:schemeClr val="bg2">
                      <a:lumMod val="90000"/>
                    </a:schemeClr>
                  </a:solidFill>
                </a:rPr>
                <a:t>세포</a:t>
              </a:r>
              <a:endParaRPr lang="en-US" altLang="ko-KR" sz="28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1635" y="2751231"/>
            <a:ext cx="1688889" cy="1396825"/>
          </a:xfrm>
          <a:prstGeom prst="rect">
            <a:avLst/>
          </a:prstGeom>
          <a:noFill/>
        </p:spPr>
      </p:pic>
      <p:sp>
        <p:nvSpPr>
          <p:cNvPr id="62" name="직사각형 61"/>
          <p:cNvSpPr/>
          <p:nvPr/>
        </p:nvSpPr>
        <p:spPr>
          <a:xfrm rot="10800000" flipV="1">
            <a:off x="4642138" y="3071828"/>
            <a:ext cx="1391982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/>
              <a:t>Receptor</a:t>
            </a:r>
          </a:p>
          <a:p>
            <a:pPr algn="ctr"/>
            <a:r>
              <a:rPr lang="en-US" altLang="ko-KR" sz="1600" b="1" dirty="0"/>
              <a:t>for</a:t>
            </a:r>
          </a:p>
          <a:p>
            <a:pPr algn="ctr"/>
            <a:r>
              <a:rPr lang="en-US" altLang="ko-KR" sz="1600" b="1" dirty="0"/>
              <a:t>Any  IgE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4435229" y="2605199"/>
            <a:ext cx="1396825" cy="2963239"/>
            <a:chOff x="3873588" y="2584556"/>
            <a:chExt cx="1396825" cy="2963239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27556" y="2730588"/>
              <a:ext cx="1688889" cy="1396825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 rot="10800000" flipV="1">
              <a:off x="3878431" y="4162800"/>
              <a:ext cx="1391982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  <a:p>
              <a:pPr algn="ctr"/>
              <a:r>
                <a:rPr lang="en-US" altLang="ko-KR" sz="2800" b="1" dirty="0">
                  <a:solidFill>
                    <a:schemeClr val="bg2">
                      <a:lumMod val="90000"/>
                    </a:schemeClr>
                  </a:solidFill>
                </a:rPr>
                <a:t>IgE-</a:t>
              </a:r>
            </a:p>
            <a:p>
              <a:pPr algn="ctr"/>
              <a:r>
                <a:rPr lang="ko-KR" altLang="en-US" sz="2800" b="1" dirty="0">
                  <a:solidFill>
                    <a:schemeClr val="bg2">
                      <a:lumMod val="90000"/>
                    </a:schemeClr>
                  </a:solidFill>
                </a:rPr>
                <a:t>수용체</a:t>
              </a:r>
              <a:endParaRPr lang="en-US" altLang="ko-KR" sz="28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 rot="10800000" flipV="1">
            <a:off x="615145" y="3225716"/>
            <a:ext cx="13919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 err="1">
                <a:solidFill>
                  <a:schemeClr val="bg2">
                    <a:lumMod val="90000"/>
                  </a:schemeClr>
                </a:solidFill>
              </a:rPr>
              <a:t>알러젠</a:t>
            </a:r>
            <a:endParaRPr lang="en-US" altLang="ko-KR" sz="28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723621"/>
              </p:ext>
            </p:extLst>
          </p:nvPr>
        </p:nvGraphicFramePr>
        <p:xfrm>
          <a:off x="505294" y="1449688"/>
          <a:ext cx="1959429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59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아토피</a:t>
                      </a:r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(atopy)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464723" y="1438236"/>
            <a:ext cx="64114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2060"/>
                </a:solidFill>
              </a:rPr>
              <a:t>흔한</a:t>
            </a:r>
            <a:r>
              <a:rPr lang="en-US" altLang="ko-KR" sz="2000" dirty="0">
                <a:solidFill>
                  <a:srgbClr val="002060"/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환경항원에 대해 과도하게 </a:t>
            </a:r>
            <a:r>
              <a:rPr lang="en-US" altLang="ko-KR" sz="2000" dirty="0">
                <a:solidFill>
                  <a:srgbClr val="002060"/>
                </a:solidFill>
              </a:rPr>
              <a:t>IgE </a:t>
            </a:r>
            <a:r>
              <a:rPr lang="ko-KR" altLang="en-US" sz="2000" dirty="0">
                <a:solidFill>
                  <a:srgbClr val="002060"/>
                </a:solidFill>
              </a:rPr>
              <a:t>항체를 만드는 유전적 체질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4171" y="2447131"/>
            <a:ext cx="8154696" cy="337798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내용 개체 틀 3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53" y="2751230"/>
            <a:ext cx="1688889" cy="13968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rot="10800000" flipV="1">
            <a:off x="3317020" y="3043358"/>
            <a:ext cx="1391982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rgbClr val="FF0000"/>
                </a:solidFill>
              </a:rPr>
              <a:t>IgE</a:t>
            </a:r>
          </a:p>
        </p:txBody>
      </p:sp>
    </p:spTree>
    <p:extLst>
      <p:ext uri="{BB962C8B-B14F-4D97-AF65-F5344CB8AC3E}">
        <p14:creationId xmlns:p14="http://schemas.microsoft.com/office/powerpoint/2010/main" val="270731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1.5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알레르기 증상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3785">
            <a:off x="5330420" y="1507742"/>
            <a:ext cx="2029697" cy="1821037"/>
          </a:xfrm>
          <a:prstGeom prst="rect">
            <a:avLst/>
          </a:prstGeom>
        </p:spPr>
      </p:pic>
      <p:sp>
        <p:nvSpPr>
          <p:cNvPr id="81" name="Text Box 22"/>
          <p:cNvSpPr txBox="1">
            <a:spLocks noChangeArrowheads="1"/>
          </p:cNvSpPr>
          <p:nvPr/>
        </p:nvSpPr>
        <p:spPr bwMode="auto">
          <a:xfrm>
            <a:off x="9056688" y="6350"/>
            <a:ext cx="0" cy="2746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latinLnBrk="0" hangingPunct="0">
              <a:spcBef>
                <a:spcPct val="50000"/>
              </a:spcBef>
            </a:pPr>
            <a:endParaRPr kumimoji="0" lang="sv-SE" altLang="ko-KR" b="1"/>
          </a:p>
        </p:txBody>
      </p:sp>
      <p:pic>
        <p:nvPicPr>
          <p:cNvPr id="110" name="Picture 2" descr="http://education.vetmed.vt.edu/Curriculum/VM8054/Labs/Lab14/IMAGES/THIN%20SKIN.jpg"/>
          <p:cNvPicPr>
            <a:picLocks noChangeAspect="1" noChangeArrowheads="1"/>
          </p:cNvPicPr>
          <p:nvPr/>
        </p:nvPicPr>
        <p:blipFill rotWithShape="1">
          <a:blip r:embed="rId3" cstate="print"/>
          <a:srcRect t="16518"/>
          <a:stretch/>
        </p:blipFill>
        <p:spPr bwMode="auto">
          <a:xfrm>
            <a:off x="2793168" y="1209779"/>
            <a:ext cx="6102982" cy="294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3878" y="3779619"/>
            <a:ext cx="2398628" cy="2301574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4147898" y="59635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비만세포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9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1.5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알레르기 증상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3785">
            <a:off x="5330420" y="1507742"/>
            <a:ext cx="2029697" cy="1821037"/>
          </a:xfrm>
          <a:prstGeom prst="rect">
            <a:avLst/>
          </a:prstGeom>
        </p:spPr>
      </p:pic>
      <p:sp>
        <p:nvSpPr>
          <p:cNvPr id="81" name="Text Box 22"/>
          <p:cNvSpPr txBox="1">
            <a:spLocks noChangeArrowheads="1"/>
          </p:cNvSpPr>
          <p:nvPr/>
        </p:nvSpPr>
        <p:spPr bwMode="auto">
          <a:xfrm>
            <a:off x="9056688" y="6350"/>
            <a:ext cx="0" cy="2746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latinLnBrk="0" hangingPunct="0">
              <a:spcBef>
                <a:spcPct val="50000"/>
              </a:spcBef>
            </a:pPr>
            <a:endParaRPr kumimoji="0" lang="sv-SE" altLang="ko-KR" b="1"/>
          </a:p>
        </p:txBody>
      </p:sp>
      <p:grpSp>
        <p:nvGrpSpPr>
          <p:cNvPr id="3" name="그룹 2"/>
          <p:cNvGrpSpPr/>
          <p:nvPr/>
        </p:nvGrpSpPr>
        <p:grpSpPr>
          <a:xfrm>
            <a:off x="2774375" y="1195799"/>
            <a:ext cx="6102982" cy="2944959"/>
            <a:chOff x="2774375" y="1195799"/>
            <a:chExt cx="6102982" cy="2944959"/>
          </a:xfrm>
        </p:grpSpPr>
        <p:pic>
          <p:nvPicPr>
            <p:cNvPr id="31" name="Picture 2" descr="http://education.vetmed.vt.edu/Curriculum/VM8054/Labs/Lab14/IMAGES/THIN%20SKIN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16518"/>
            <a:stretch/>
          </p:blipFill>
          <p:spPr bwMode="auto">
            <a:xfrm>
              <a:off x="2774375" y="1195799"/>
              <a:ext cx="6102982" cy="2944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대각선 줄무늬 34"/>
            <p:cNvSpPr/>
            <p:nvPr/>
          </p:nvSpPr>
          <p:spPr>
            <a:xfrm rot="20362700" flipH="1">
              <a:off x="4751701" y="1369756"/>
              <a:ext cx="331683" cy="1122497"/>
            </a:xfrm>
            <a:prstGeom prst="diagStrip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 rot="20870660">
              <a:off x="5304941" y="2646026"/>
              <a:ext cx="947879" cy="1145959"/>
            </a:xfrm>
            <a:prstGeom prst="ellipse">
              <a:avLst/>
            </a:prstGeom>
            <a:solidFill>
              <a:srgbClr val="0070C0">
                <a:alpha val="3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510627" y="2797897"/>
            <a:ext cx="489861" cy="892718"/>
            <a:chOff x="4946018" y="1425731"/>
            <a:chExt cx="489861" cy="892718"/>
          </a:xfrm>
        </p:grpSpPr>
        <p:sp>
          <p:nvSpPr>
            <p:cNvPr id="37" name="타원 36"/>
            <p:cNvSpPr/>
            <p:nvPr/>
          </p:nvSpPr>
          <p:spPr>
            <a:xfrm>
              <a:off x="4985705" y="1497169"/>
              <a:ext cx="132674" cy="106905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5138105" y="1649569"/>
              <a:ext cx="132674" cy="106905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39" name="타원 38"/>
            <p:cNvSpPr/>
            <p:nvPr/>
          </p:nvSpPr>
          <p:spPr>
            <a:xfrm>
              <a:off x="5200018" y="1425731"/>
              <a:ext cx="132674" cy="106905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0" name="타원 39"/>
            <p:cNvSpPr/>
            <p:nvPr/>
          </p:nvSpPr>
          <p:spPr>
            <a:xfrm>
              <a:off x="5303205" y="1590831"/>
              <a:ext cx="132674" cy="106905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4961893" y="1698781"/>
              <a:ext cx="132674" cy="106905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2" name="타원 41"/>
            <p:cNvSpPr/>
            <p:nvPr/>
          </p:nvSpPr>
          <p:spPr>
            <a:xfrm>
              <a:off x="5277805" y="1782919"/>
              <a:ext cx="132674" cy="106905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5128580" y="1854356"/>
              <a:ext cx="132674" cy="106905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8" name="타원 47"/>
            <p:cNvSpPr/>
            <p:nvPr/>
          </p:nvSpPr>
          <p:spPr>
            <a:xfrm>
              <a:off x="4946018" y="1925794"/>
              <a:ext cx="132674" cy="106905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231768" y="1997231"/>
              <a:ext cx="132674" cy="106905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5088893" y="2068669"/>
              <a:ext cx="132674" cy="106905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5290505" y="2211544"/>
              <a:ext cx="132674" cy="106905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39999">
                  <a:srgbClr val="0A128C"/>
                </a:gs>
                <a:gs pos="70000">
                  <a:srgbClr val="181CC7"/>
                </a:gs>
                <a:gs pos="88000">
                  <a:srgbClr val="7005D4"/>
                </a:gs>
                <a:gs pos="100000">
                  <a:srgbClr val="8C3D91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0" y="-106372"/>
            <a:ext cx="8966160" cy="7739865"/>
            <a:chOff x="0" y="-106372"/>
            <a:chExt cx="8966160" cy="7739865"/>
          </a:xfrm>
        </p:grpSpPr>
        <p:sp>
          <p:nvSpPr>
            <p:cNvPr id="32" name="Text Box 22"/>
            <p:cNvSpPr txBox="1">
              <a:spLocks noChangeArrowheads="1"/>
            </p:cNvSpPr>
            <p:nvPr/>
          </p:nvSpPr>
          <p:spPr bwMode="auto">
            <a:xfrm flipH="1">
              <a:off x="8920441" y="-106372"/>
              <a:ext cx="45719" cy="20549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r" eaLnBrk="0" latinLnBrk="0" hangingPunct="0">
                <a:spcBef>
                  <a:spcPct val="50000"/>
                </a:spcBef>
              </a:pPr>
              <a:endParaRPr kumimoji="0" lang="sv-SE" altLang="ko-KR" b="1"/>
            </a:p>
          </p:txBody>
        </p:sp>
        <p:pic>
          <p:nvPicPr>
            <p:cNvPr id="33" name="Picture 2" descr="6023_18"/>
            <p:cNvPicPr>
              <a:picLocks noChangeAspect="1" noChangeArrowheads="1"/>
            </p:cNvPicPr>
            <p:nvPr/>
          </p:nvPicPr>
          <p:blipFill>
            <a:blip r:embed="rId4" cstate="print">
              <a:lum bright="6000"/>
            </a:blip>
            <a:srcRect/>
            <a:stretch>
              <a:fillRect/>
            </a:stretch>
          </p:blipFill>
          <p:spPr bwMode="auto">
            <a:xfrm>
              <a:off x="240801" y="2851349"/>
              <a:ext cx="6803204" cy="4782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extBox 27"/>
            <p:cNvSpPr txBox="1">
              <a:spLocks noChangeArrowheads="1"/>
            </p:cNvSpPr>
            <p:nvPr/>
          </p:nvSpPr>
          <p:spPr bwMode="auto">
            <a:xfrm>
              <a:off x="6180016" y="5534485"/>
              <a:ext cx="2786144" cy="5847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</a:rPr>
                <a:t>비만세포</a:t>
              </a:r>
              <a:endParaRPr lang="ko-KR" altLang="en-US" sz="32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44" name="Line 8"/>
            <p:cNvSpPr>
              <a:spLocks noChangeShapeType="1"/>
            </p:cNvSpPr>
            <p:nvPr/>
          </p:nvSpPr>
          <p:spPr bwMode="auto">
            <a:xfrm flipH="1">
              <a:off x="1576519" y="5267301"/>
              <a:ext cx="928715" cy="4276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842288" y="5788127"/>
              <a:ext cx="1577341" cy="1013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4" tIns="45717" rIns="91434" bIns="45717">
              <a:spAutoFit/>
            </a:bodyPr>
            <a:lstStyle/>
            <a:p>
              <a:pPr eaLnBrk="0" latinLnBrk="0" hangingPunct="0">
                <a:lnSpc>
                  <a:spcPct val="95000"/>
                </a:lnSpc>
              </a:pPr>
              <a:r>
                <a:rPr kumimoji="0" lang="en-US" altLang="ko-KR" b="1" dirty="0">
                  <a:solidFill>
                    <a:srgbClr val="0000FF"/>
                  </a:solidFill>
                </a:rPr>
                <a:t>Over minutes</a:t>
              </a:r>
            </a:p>
            <a:p>
              <a:pPr eaLnBrk="0" latinLnBrk="0" hangingPunct="0">
                <a:lnSpc>
                  <a:spcPct val="95000"/>
                </a:lnSpc>
              </a:pPr>
              <a:r>
                <a:rPr kumimoji="0" lang="en-US" altLang="ko-KR" sz="1500" b="1" dirty="0"/>
                <a:t>Lipid mediators: </a:t>
              </a:r>
            </a:p>
            <a:p>
              <a:pPr eaLnBrk="0" latinLnBrk="0" hangingPunct="0">
                <a:lnSpc>
                  <a:spcPct val="95000"/>
                </a:lnSpc>
              </a:pPr>
              <a:r>
                <a:rPr kumimoji="0" lang="en-US" altLang="ko-KR" sz="1500" b="1" dirty="0"/>
                <a:t>Prostaglandins</a:t>
              </a:r>
            </a:p>
            <a:p>
              <a:pPr eaLnBrk="0" latinLnBrk="0" hangingPunct="0">
                <a:lnSpc>
                  <a:spcPct val="95000"/>
                </a:lnSpc>
              </a:pPr>
              <a:r>
                <a:rPr kumimoji="0" lang="en-US" altLang="ko-KR" sz="1500" b="1" dirty="0"/>
                <a:t>Leukotrienes</a:t>
              </a:r>
            </a:p>
          </p:txBody>
        </p:sp>
        <p:sp>
          <p:nvSpPr>
            <p:cNvPr id="46" name="Line 16"/>
            <p:cNvSpPr>
              <a:spLocks noChangeShapeType="1"/>
            </p:cNvSpPr>
            <p:nvPr/>
          </p:nvSpPr>
          <p:spPr bwMode="auto">
            <a:xfrm flipH="1">
              <a:off x="1721101" y="4446958"/>
              <a:ext cx="979386" cy="965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 Box 17"/>
            <p:cNvSpPr txBox="1">
              <a:spLocks noChangeArrowheads="1"/>
            </p:cNvSpPr>
            <p:nvPr/>
          </p:nvSpPr>
          <p:spPr bwMode="auto">
            <a:xfrm>
              <a:off x="42175" y="4543538"/>
              <a:ext cx="2010741" cy="1027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4" tIns="45717" rIns="91434" bIns="45717">
              <a:spAutoFit/>
            </a:bodyPr>
            <a:lstStyle/>
            <a:p>
              <a:pPr eaLnBrk="0" latinLnBrk="0" hangingPunct="0"/>
              <a:r>
                <a:rPr kumimoji="0" lang="en-US" altLang="ko-KR" b="1" dirty="0">
                  <a:solidFill>
                    <a:srgbClr val="0000FF"/>
                  </a:solidFill>
                </a:rPr>
                <a:t>Immediate release</a:t>
              </a:r>
            </a:p>
            <a:p>
              <a:pPr eaLnBrk="0" latinLnBrk="0" hangingPunct="0">
                <a:lnSpc>
                  <a:spcPct val="95000"/>
                </a:lnSpc>
              </a:pPr>
              <a:r>
                <a:rPr kumimoji="0" lang="en-US" altLang="ko-KR" sz="1500" b="1" dirty="0"/>
                <a:t>Granule contents:</a:t>
              </a:r>
            </a:p>
            <a:p>
              <a:pPr eaLnBrk="0" latinLnBrk="0" hangingPunct="0">
                <a:lnSpc>
                  <a:spcPct val="95000"/>
                </a:lnSpc>
              </a:pPr>
              <a:r>
                <a:rPr kumimoji="0" lang="en-US" altLang="ko-KR" sz="1500" b="1" dirty="0"/>
                <a:t>Histamine, TNF-</a:t>
              </a:r>
              <a:r>
                <a:rPr kumimoji="0" lang="en-US" altLang="ko-KR" sz="1500" b="1" dirty="0">
                  <a:sym typeface="Symbol" pitchFamily="18" charset="2"/>
                </a:rPr>
                <a:t>, </a:t>
              </a:r>
            </a:p>
            <a:p>
              <a:pPr eaLnBrk="0" latinLnBrk="0" hangingPunct="0">
                <a:lnSpc>
                  <a:spcPct val="95000"/>
                </a:lnSpc>
              </a:pPr>
              <a:r>
                <a:rPr kumimoji="0" lang="en-US" altLang="ko-KR" sz="1500" b="1" dirty="0">
                  <a:sym typeface="Symbol" pitchFamily="18" charset="2"/>
                </a:rPr>
                <a:t>Proteases, Heparin</a:t>
              </a:r>
              <a:endParaRPr kumimoji="0" lang="en-US" altLang="ko-KR" sz="1500" b="1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600934" y="4345923"/>
              <a:ext cx="1938508" cy="2696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0" y="4925043"/>
              <a:ext cx="1721101" cy="620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645875" y="6144612"/>
            <a:ext cx="1721101" cy="620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1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163" y="1410954"/>
            <a:ext cx="3741332" cy="481972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1.6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알레르기 질환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106057" y="4426857"/>
            <a:ext cx="5428343" cy="696686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6" y="1694231"/>
            <a:ext cx="80105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0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381003" y="1270000"/>
            <a:ext cx="8352367" cy="0"/>
          </a:xfrm>
          <a:prstGeom prst="lin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latinLnBrk="0">
              <a:defRPr/>
            </a:pPr>
            <a:endParaRPr lang="ko-KR" altLang="en-US" sz="1600" kern="0">
              <a:solidFill>
                <a:sysClr val="windowText" lastClr="000000"/>
              </a:solidFill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381003" y="1206500"/>
            <a:ext cx="8352367" cy="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latinLnBrk="0">
              <a:defRPr/>
            </a:pPr>
            <a:endParaRPr lang="ko-KR" altLang="en-US" sz="1600" kern="0">
              <a:solidFill>
                <a:sysClr val="windowText" lastClr="00000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27239" y="98426"/>
            <a:ext cx="7989711" cy="1016000"/>
          </a:xfrm>
        </p:spPr>
        <p:txBody>
          <a:bodyPr/>
          <a:lstStyle/>
          <a:p>
            <a:r>
              <a:rPr lang="en-US" altLang="ko-KR" sz="3556" dirty="0">
                <a:latin typeface="+mn-lt"/>
              </a:rPr>
              <a:t>Atopy vs. Allergy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24227" y="1695142"/>
            <a:ext cx="8065918" cy="4110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FF0000"/>
                </a:solidFill>
              </a:rPr>
              <a:t>아토피 </a:t>
            </a:r>
            <a:r>
              <a:rPr lang="en-US" altLang="ko-KR" sz="2400" b="1" dirty="0">
                <a:solidFill>
                  <a:srgbClr val="FF0000"/>
                </a:solidFill>
              </a:rPr>
              <a:t>(Atopy)</a:t>
            </a:r>
          </a:p>
          <a:p>
            <a:endParaRPr lang="en-US" altLang="ko-KR" sz="200" b="1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buNone/>
            </a:pPr>
            <a:r>
              <a:rPr lang="en-US" altLang="ko-KR" sz="2489" dirty="0"/>
              <a:t>   </a:t>
            </a:r>
            <a:r>
              <a:rPr lang="ko-KR" altLang="en-US" sz="2489" dirty="0"/>
              <a:t>흔한 환경 항원에 대해 과도하게 </a:t>
            </a:r>
            <a:r>
              <a:rPr lang="en-US" altLang="ko-KR" sz="2489" b="1" u="sng" dirty="0"/>
              <a:t>IgE </a:t>
            </a:r>
            <a:r>
              <a:rPr lang="ko-KR" altLang="en-US" sz="2489" b="1" u="sng" dirty="0"/>
              <a:t>항체를 생성</a:t>
            </a:r>
            <a:r>
              <a:rPr lang="ko-KR" altLang="en-US" sz="2489" dirty="0"/>
              <a:t>하는 </a:t>
            </a:r>
            <a:r>
              <a:rPr lang="ko-KR" altLang="en-US" sz="2489" b="1" u="sng" dirty="0"/>
              <a:t>유전적 체질</a:t>
            </a:r>
            <a:r>
              <a:rPr lang="ko-KR" altLang="en-US" sz="2489" dirty="0"/>
              <a:t> </a:t>
            </a:r>
            <a:r>
              <a:rPr lang="en-US" altLang="ko-KR" sz="2489" dirty="0"/>
              <a:t>(allergic </a:t>
            </a:r>
            <a:r>
              <a:rPr lang="en-US" altLang="ko-KR" sz="2489" dirty="0" err="1"/>
              <a:t>susceptability</a:t>
            </a:r>
            <a:r>
              <a:rPr lang="en-US" altLang="ko-KR" sz="2489" dirty="0"/>
              <a:t>)</a:t>
            </a:r>
            <a:endParaRPr lang="ko-KR" altLang="en-US" sz="2489" dirty="0"/>
          </a:p>
          <a:p>
            <a:pPr>
              <a:lnSpc>
                <a:spcPct val="110000"/>
              </a:lnSpc>
              <a:buNone/>
            </a:pPr>
            <a:r>
              <a:rPr lang="ko-KR" altLang="en-US" sz="2489" dirty="0"/>
              <a:t>    </a:t>
            </a:r>
            <a:r>
              <a:rPr lang="ko-KR" altLang="en-US" sz="2489" dirty="0">
                <a:solidFill>
                  <a:schemeClr val="tx2"/>
                </a:solidFill>
              </a:rPr>
              <a:t>≠ 아토피 피부염 </a:t>
            </a:r>
            <a:r>
              <a:rPr lang="en-US" altLang="ko-KR" sz="2489" dirty="0">
                <a:solidFill>
                  <a:schemeClr val="tx2"/>
                </a:solidFill>
              </a:rPr>
              <a:t>(atopic dermatitis)</a:t>
            </a:r>
            <a:endParaRPr lang="ko-KR" altLang="en-US" sz="2489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1300" dirty="0">
              <a:ea typeface="맑은 고딕" pitchFamily="50" charset="-127"/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알레르기 </a:t>
            </a:r>
            <a:r>
              <a:rPr lang="en-US" altLang="ko-KR" sz="2400" b="1" dirty="0">
                <a:solidFill>
                  <a:srgbClr val="FF0000"/>
                </a:solidFill>
              </a:rPr>
              <a:t>(Allergy)</a:t>
            </a:r>
          </a:p>
          <a:p>
            <a:endParaRPr lang="en-US" altLang="ko-KR" sz="200" b="1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buNone/>
            </a:pPr>
            <a:r>
              <a:rPr lang="en-US" altLang="ko-KR" sz="2489" dirty="0"/>
              <a:t>   </a:t>
            </a:r>
            <a:r>
              <a:rPr lang="ko-KR" altLang="en-US" sz="2489" dirty="0"/>
              <a:t>보통 사람에게는 영향이 없는 특정 항원</a:t>
            </a:r>
            <a:r>
              <a:rPr lang="en-US" altLang="ko-KR" sz="2489" dirty="0"/>
              <a:t>(</a:t>
            </a:r>
            <a:r>
              <a:rPr lang="ko-KR" altLang="en-US" sz="2489" dirty="0"/>
              <a:t>알레르겐</a:t>
            </a:r>
            <a:r>
              <a:rPr lang="en-US" altLang="ko-KR" sz="2489" dirty="0"/>
              <a:t>)</a:t>
            </a:r>
            <a:r>
              <a:rPr lang="ko-KR" altLang="en-US" sz="2489" dirty="0"/>
              <a:t>에 대해 </a:t>
            </a:r>
            <a:r>
              <a:rPr lang="ko-KR" altLang="en-US" sz="2489" b="1" dirty="0">
                <a:solidFill>
                  <a:schemeClr val="tx2"/>
                </a:solidFill>
              </a:rPr>
              <a:t>과민반응</a:t>
            </a:r>
            <a:r>
              <a:rPr lang="ko-KR" altLang="en-US" sz="2489" dirty="0"/>
              <a:t>을 나타내어 인체에 해를 주는 반응</a:t>
            </a:r>
          </a:p>
        </p:txBody>
      </p:sp>
    </p:spTree>
    <p:extLst>
      <p:ext uri="{BB962C8B-B14F-4D97-AF65-F5344CB8AC3E}">
        <p14:creationId xmlns:p14="http://schemas.microsoft.com/office/powerpoint/2010/main" val="345135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DA65E-4B2B-48FD-A056-2EBC77F5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아토피의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F99A46-B766-42CE-9947-EBE685CED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B7FCBA-838D-41B4-8437-0EDF3A23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8129376" cy="45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2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381003" y="1270000"/>
            <a:ext cx="8352367" cy="0"/>
          </a:xfrm>
          <a:prstGeom prst="lin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latinLnBrk="0">
              <a:defRPr/>
            </a:pPr>
            <a:endParaRPr lang="ko-KR" altLang="en-US" sz="1600" kern="0">
              <a:solidFill>
                <a:sysClr val="windowText" lastClr="000000"/>
              </a:solidFill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381003" y="1206500"/>
            <a:ext cx="8352367" cy="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latinLnBrk="0">
              <a:defRPr/>
            </a:pPr>
            <a:endParaRPr lang="ko-KR" altLang="en-US" sz="1600" kern="0">
              <a:solidFill>
                <a:sysClr val="windowText" lastClr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27239" y="98426"/>
            <a:ext cx="7989711" cy="1016000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b="1" dirty="0">
                <a:latin typeface="+mn-lt"/>
              </a:rPr>
              <a:t>Central dogma, Th2-dominance</a:t>
            </a:r>
          </a:p>
        </p:txBody>
      </p:sp>
      <p:pic>
        <p:nvPicPr>
          <p:cNvPr id="11" name="_x319073408" descr="EMB0000277c2de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31" y="1333500"/>
            <a:ext cx="770572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812575" y="1432592"/>
            <a:ext cx="4529914" cy="195308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718755" y="3385681"/>
            <a:ext cx="3623733" cy="37953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468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3888" y="2104571"/>
            <a:ext cx="7886700" cy="1383847"/>
          </a:xfrm>
        </p:spPr>
        <p:txBody>
          <a:bodyPr>
            <a:normAutofit fontScale="90000"/>
          </a:bodyPr>
          <a:lstStyle/>
          <a:p>
            <a:pPr algn="r"/>
            <a:br>
              <a:rPr lang="en-US" altLang="ko-KR" sz="4400" dirty="0"/>
            </a:br>
            <a:r>
              <a:rPr lang="en-US" altLang="ko-KR" sz="4400" b="1" dirty="0"/>
              <a:t>2. </a:t>
            </a:r>
            <a:r>
              <a:rPr lang="ko-KR" altLang="en-US" sz="4400" b="1" dirty="0"/>
              <a:t>알레르기 피부검사</a:t>
            </a:r>
            <a:r>
              <a:rPr lang="en-US" altLang="ko-KR" sz="4400" b="1" dirty="0"/>
              <a:t>: </a:t>
            </a:r>
            <a:r>
              <a:rPr lang="ko-KR" altLang="en-US" sz="4400" b="1" dirty="0"/>
              <a:t>즉시형</a:t>
            </a:r>
            <a:br>
              <a:rPr lang="en-US" altLang="ko-KR" sz="4400" dirty="0"/>
            </a:br>
            <a:endParaRPr lang="ko-KR" altLang="en-US" sz="4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18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255956" y="1233053"/>
            <a:ext cx="4864684" cy="5326243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570165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2.1 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피부반응 검사 종류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87201"/>
              </p:ext>
            </p:extLst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95704" y="1908345"/>
            <a:ext cx="3402421" cy="563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147391"/>
              </p:ext>
            </p:extLst>
          </p:nvPr>
        </p:nvGraphicFramePr>
        <p:xfrm>
          <a:off x="1065657" y="8422640"/>
          <a:ext cx="7391907" cy="39257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340972">
                  <a:extLst>
                    <a:ext uri="{9D8B030D-6E8A-4147-A177-3AD203B41FA5}">
                      <a16:colId xmlns:a16="http://schemas.microsoft.com/office/drawing/2014/main" val="81074482"/>
                    </a:ext>
                  </a:extLst>
                </a:gridCol>
                <a:gridCol w="3050935">
                  <a:extLst>
                    <a:ext uri="{9D8B030D-6E8A-4147-A177-3AD203B41FA5}">
                      <a16:colId xmlns:a16="http://schemas.microsoft.com/office/drawing/2014/main" val="1203523597"/>
                    </a:ext>
                  </a:extLst>
                </a:gridCol>
              </a:tblGrid>
              <a:tr h="818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특이 </a:t>
                      </a:r>
                      <a:r>
                        <a:rPr lang="en-US" altLang="ko-KR" dirty="0"/>
                        <a:t>IgE </a:t>
                      </a:r>
                      <a:r>
                        <a:rPr lang="ko-KR" altLang="en-US" dirty="0"/>
                        <a:t>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32052"/>
                  </a:ext>
                </a:extLst>
              </a:tr>
              <a:tr h="7437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생체내 시험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실험실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06095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알레르기 항원 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알러젠</a:t>
                      </a:r>
                      <a:r>
                        <a:rPr lang="ko-KR" altLang="en-US" dirty="0"/>
                        <a:t> 특이</a:t>
                      </a:r>
                      <a:r>
                        <a:rPr lang="en-US" altLang="ko-KR" dirty="0"/>
                        <a:t>-IgE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710854"/>
                  </a:ext>
                </a:extLst>
              </a:tr>
              <a:tr h="1595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피내검사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(intradermal test)</a:t>
                      </a:r>
                      <a:endParaRPr lang="ko-KR" altLang="en-US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첩포검사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(patch test)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MAST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RAST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CAP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034759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653826" y="153901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ko-KR" altLang="en-US" b="1" dirty="0"/>
              <a:t>피부반응검사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12" y="3012691"/>
            <a:ext cx="4476750" cy="23526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18107" y="5802925"/>
            <a:ext cx="16460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ko-KR" altLang="en-US" b="1" dirty="0" err="1"/>
              <a:t>피부단자검사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0" algn="ctr" defTabSz="914400" latinLnBrk="1">
              <a:defRPr/>
            </a:pPr>
            <a:r>
              <a:rPr lang="en-US" altLang="ko-KR" b="1" dirty="0"/>
              <a:t>(skin prick test)</a:t>
            </a:r>
            <a:endParaRPr lang="ko-KR" altLang="en-US" b="1" dirty="0"/>
          </a:p>
        </p:txBody>
      </p:sp>
      <p:sp>
        <p:nvSpPr>
          <p:cNvPr id="23" name="직사각형 22"/>
          <p:cNvSpPr/>
          <p:nvPr/>
        </p:nvSpPr>
        <p:spPr>
          <a:xfrm>
            <a:off x="2467941" y="5802925"/>
            <a:ext cx="1869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ko-KR" altLang="en-US" b="1" dirty="0" err="1"/>
              <a:t>피내검사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0" algn="ctr" defTabSz="914400" latinLnBrk="1">
              <a:defRPr/>
            </a:pPr>
            <a:r>
              <a:rPr lang="en-US" altLang="ko-KR" b="1" dirty="0"/>
              <a:t>(intradermal test)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87" y="1464049"/>
            <a:ext cx="1744027" cy="13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9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163" y="1410954"/>
            <a:ext cx="3741332" cy="481972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1.1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알레르기</a:t>
                      </a:r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(allergy)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란</a:t>
                      </a:r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27570" y="1561119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정상적인 면역반응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99" y="3325582"/>
            <a:ext cx="1321617" cy="1430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50" y="4916312"/>
            <a:ext cx="1836045" cy="178117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50994" y="2000579"/>
            <a:ext cx="1811575" cy="1716387"/>
            <a:chOff x="663227" y="3062724"/>
            <a:chExt cx="2011280" cy="19829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227" y="3072809"/>
              <a:ext cx="1775536" cy="197281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4857" y="3062724"/>
              <a:ext cx="1009650" cy="45720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1981" y="2262158"/>
            <a:ext cx="1352550" cy="15049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179" y="2045602"/>
            <a:ext cx="1549574" cy="12600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t="2095"/>
          <a:stretch/>
        </p:blipFill>
        <p:spPr>
          <a:xfrm>
            <a:off x="4903116" y="3555343"/>
            <a:ext cx="1432637" cy="10481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1725" y="4920920"/>
            <a:ext cx="1635418" cy="145217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5466" y="2105670"/>
            <a:ext cx="2552767" cy="40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9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255956" y="1233053"/>
            <a:ext cx="4864684" cy="5326243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2.1 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피부반응 검사 종류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95704" y="1908345"/>
            <a:ext cx="3402421" cy="563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065657" y="8422640"/>
          <a:ext cx="7391907" cy="39257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340972">
                  <a:extLst>
                    <a:ext uri="{9D8B030D-6E8A-4147-A177-3AD203B41FA5}">
                      <a16:colId xmlns:a16="http://schemas.microsoft.com/office/drawing/2014/main" val="81074482"/>
                    </a:ext>
                  </a:extLst>
                </a:gridCol>
                <a:gridCol w="3050935">
                  <a:extLst>
                    <a:ext uri="{9D8B030D-6E8A-4147-A177-3AD203B41FA5}">
                      <a16:colId xmlns:a16="http://schemas.microsoft.com/office/drawing/2014/main" val="1203523597"/>
                    </a:ext>
                  </a:extLst>
                </a:gridCol>
              </a:tblGrid>
              <a:tr h="818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특이 </a:t>
                      </a:r>
                      <a:r>
                        <a:rPr lang="en-US" altLang="ko-KR" dirty="0"/>
                        <a:t>IgE </a:t>
                      </a:r>
                      <a:r>
                        <a:rPr lang="ko-KR" altLang="en-US" dirty="0"/>
                        <a:t>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32052"/>
                  </a:ext>
                </a:extLst>
              </a:tr>
              <a:tr h="7437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생체내 시험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실험실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06095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알레르기 항원 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알러젠</a:t>
                      </a:r>
                      <a:r>
                        <a:rPr lang="ko-KR" altLang="en-US" dirty="0"/>
                        <a:t> 특이</a:t>
                      </a:r>
                      <a:r>
                        <a:rPr lang="en-US" altLang="ko-KR" dirty="0"/>
                        <a:t>-IgE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710854"/>
                  </a:ext>
                </a:extLst>
              </a:tr>
              <a:tr h="1595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피내검사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(intradermal test)</a:t>
                      </a:r>
                      <a:endParaRPr lang="ko-KR" altLang="en-US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첩포검사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(patch test)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MAST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RAST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CAP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034759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653826" y="153901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ko-KR" altLang="en-US" b="1" dirty="0"/>
              <a:t>피부반응검사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12" y="3012691"/>
            <a:ext cx="4476750" cy="23526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18107" y="5802925"/>
            <a:ext cx="16460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ko-KR" altLang="en-US" b="1" dirty="0" err="1"/>
              <a:t>피부단자검사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0" algn="ctr" defTabSz="914400" latinLnBrk="1">
              <a:defRPr/>
            </a:pPr>
            <a:r>
              <a:rPr lang="en-US" altLang="ko-KR" b="1" dirty="0"/>
              <a:t>(skin prick test)</a:t>
            </a:r>
            <a:endParaRPr lang="ko-KR" altLang="en-US" b="1" dirty="0"/>
          </a:p>
        </p:txBody>
      </p:sp>
      <p:sp>
        <p:nvSpPr>
          <p:cNvPr id="23" name="직사각형 22"/>
          <p:cNvSpPr/>
          <p:nvPr/>
        </p:nvSpPr>
        <p:spPr>
          <a:xfrm>
            <a:off x="2467941" y="5802925"/>
            <a:ext cx="1869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ko-KR" altLang="en-US" b="1" dirty="0" err="1"/>
              <a:t>피내검사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0" algn="ctr" defTabSz="914400" latinLnBrk="1">
              <a:defRPr/>
            </a:pPr>
            <a:r>
              <a:rPr lang="en-US" altLang="ko-KR" b="1" dirty="0"/>
              <a:t>(intradermal test)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87" y="1464049"/>
            <a:ext cx="1744027" cy="138966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r="42419"/>
          <a:stretch/>
        </p:blipFill>
        <p:spPr>
          <a:xfrm>
            <a:off x="5429701" y="3675756"/>
            <a:ext cx="1691099" cy="185777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88" y="3533280"/>
            <a:ext cx="2228850" cy="200025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775193" y="5771607"/>
            <a:ext cx="1203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ko-KR" altLang="en-US" b="1" dirty="0" err="1"/>
              <a:t>첩포검사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0" algn="ctr" defTabSz="914400" latinLnBrk="1">
              <a:defRPr/>
            </a:pPr>
            <a:r>
              <a:rPr lang="en-US" altLang="ko-KR" b="1" dirty="0"/>
              <a:t>(patch</a:t>
            </a:r>
            <a:r>
              <a:rPr lang="ko-KR" altLang="en-US" b="1" dirty="0"/>
              <a:t> </a:t>
            </a:r>
            <a:r>
              <a:rPr lang="en-US" altLang="ko-KR" b="1" dirty="0"/>
              <a:t>test</a:t>
            </a:r>
            <a:endParaRPr lang="ko-KR" altLang="en-US" b="1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403" y="1667808"/>
            <a:ext cx="1266743" cy="145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1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372293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2.2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즉시형 피부검사 </a:t>
                      </a:r>
                      <a:r>
                        <a:rPr lang="ko-KR" altLang="en-US" sz="2000" baseline="0" dirty="0">
                          <a:solidFill>
                            <a:srgbClr val="002060"/>
                          </a:solidFill>
                        </a:rPr>
                        <a:t>비교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95704" y="1908345"/>
            <a:ext cx="3402421" cy="563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11677"/>
              </p:ext>
            </p:extLst>
          </p:nvPr>
        </p:nvGraphicFramePr>
        <p:xfrm>
          <a:off x="725904" y="1414253"/>
          <a:ext cx="7677510" cy="474500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559170">
                  <a:extLst>
                    <a:ext uri="{9D8B030D-6E8A-4147-A177-3AD203B41FA5}">
                      <a16:colId xmlns:a16="http://schemas.microsoft.com/office/drawing/2014/main" val="3737971676"/>
                    </a:ext>
                  </a:extLst>
                </a:gridCol>
                <a:gridCol w="2005401">
                  <a:extLst>
                    <a:ext uri="{9D8B030D-6E8A-4147-A177-3AD203B41FA5}">
                      <a16:colId xmlns:a16="http://schemas.microsoft.com/office/drawing/2014/main" val="1704866296"/>
                    </a:ext>
                  </a:extLst>
                </a:gridCol>
                <a:gridCol w="3112939">
                  <a:extLst>
                    <a:ext uri="{9D8B030D-6E8A-4147-A177-3AD203B41FA5}">
                      <a16:colId xmlns:a16="http://schemas.microsoft.com/office/drawing/2014/main" val="1841400068"/>
                    </a:ext>
                  </a:extLst>
                </a:gridCol>
              </a:tblGrid>
              <a:tr h="59312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피부단자시험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피내시험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458666"/>
                  </a:ext>
                </a:extLst>
              </a:tr>
              <a:tr h="593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단순성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+++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+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226629"/>
                  </a:ext>
                </a:extLst>
              </a:tr>
              <a:tr h="593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소요시간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++++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++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162630"/>
                  </a:ext>
                </a:extLst>
              </a:tr>
              <a:tr h="593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안전성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</a:rPr>
                        <a:t>++++</a:t>
                      </a:r>
                      <a:endParaRPr lang="ko-KR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++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943973"/>
                  </a:ext>
                </a:extLst>
              </a:tr>
              <a:tr h="593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위양성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드뭄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787676"/>
                  </a:ext>
                </a:extLst>
              </a:tr>
              <a:tr h="593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특이도</a:t>
                      </a:r>
                      <a:r>
                        <a:rPr lang="en-US" altLang="ko-KR" sz="2000" b="1" dirty="0"/>
                        <a:t>(specificity)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</a:rPr>
                        <a:t>++++</a:t>
                      </a:r>
                      <a:endParaRPr lang="ko-KR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+++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155577"/>
                  </a:ext>
                </a:extLst>
              </a:tr>
              <a:tr h="593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위음성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드뭄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243680"/>
                  </a:ext>
                </a:extLst>
              </a:tr>
              <a:tr h="593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예민도</a:t>
                      </a:r>
                      <a:r>
                        <a:rPr lang="en-US" altLang="ko-KR" sz="2000" b="1" dirty="0"/>
                        <a:t>(sensitivity)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+++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</a:rPr>
                        <a:t>++++</a:t>
                      </a:r>
                      <a:endParaRPr lang="ko-KR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281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438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58308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2.3</a:t>
                      </a:r>
                      <a:r>
                        <a:rPr lang="en-US" altLang="ko-KR" sz="20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ko-KR" altLang="en-US" sz="2000" baseline="0" dirty="0" err="1">
                          <a:solidFill>
                            <a:srgbClr val="002060"/>
                          </a:solidFill>
                        </a:rPr>
                        <a:t>피부단자시험</a:t>
                      </a:r>
                      <a:r>
                        <a:rPr lang="ko-KR" altLang="en-US" sz="2000" baseline="0" dirty="0">
                          <a:solidFill>
                            <a:srgbClr val="002060"/>
                          </a:solidFill>
                        </a:rPr>
                        <a:t> 방법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56" y="1489314"/>
            <a:ext cx="8354687" cy="50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7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280455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2.4 </a:t>
                      </a:r>
                      <a:r>
                        <a:rPr lang="ko-KR" altLang="en-US" sz="2000" dirty="0" err="1">
                          <a:solidFill>
                            <a:srgbClr val="002060"/>
                          </a:solidFill>
                        </a:rPr>
                        <a:t>피부단자시험의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 원리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6" y="1273722"/>
            <a:ext cx="7176902" cy="51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61553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2.5 </a:t>
                      </a:r>
                      <a:r>
                        <a:rPr lang="ko-KR" altLang="en-US" sz="2000" dirty="0" err="1">
                          <a:solidFill>
                            <a:srgbClr val="002060"/>
                          </a:solidFill>
                        </a:rPr>
                        <a:t>피부단자시험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 측정방법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85" y="1710231"/>
            <a:ext cx="4353530" cy="3226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02" y="2070337"/>
            <a:ext cx="3541692" cy="250606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185002"/>
              </p:ext>
            </p:extLst>
          </p:nvPr>
        </p:nvGraphicFramePr>
        <p:xfrm>
          <a:off x="441385" y="5377889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측정방법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821728" y="5404041"/>
            <a:ext cx="64114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2060"/>
                </a:solidFill>
              </a:rPr>
              <a:t>팽진과 </a:t>
            </a:r>
            <a:r>
              <a:rPr lang="ko-KR" altLang="en-US" sz="2000" dirty="0" err="1">
                <a:solidFill>
                  <a:srgbClr val="002060"/>
                </a:solidFill>
              </a:rPr>
              <a:t>발적의</a:t>
            </a:r>
            <a:r>
              <a:rPr lang="ko-KR" altLang="en-US" sz="2000" dirty="0">
                <a:solidFill>
                  <a:srgbClr val="002060"/>
                </a:solidFill>
              </a:rPr>
              <a:t> 크기</a:t>
            </a:r>
            <a:r>
              <a:rPr lang="en-US" altLang="ko-KR" sz="2000" dirty="0">
                <a:solidFill>
                  <a:srgbClr val="002060"/>
                </a:solidFill>
              </a:rPr>
              <a:t>(</a:t>
            </a:r>
            <a:r>
              <a:rPr lang="ko-KR" altLang="en-US" sz="2000" dirty="0" err="1">
                <a:solidFill>
                  <a:srgbClr val="002060"/>
                </a:solidFill>
              </a:rPr>
              <a:t>장견과</a:t>
            </a:r>
            <a:r>
              <a:rPr lang="ko-KR" altLang="en-US" sz="2000" dirty="0">
                <a:solidFill>
                  <a:srgbClr val="002060"/>
                </a:solidFill>
              </a:rPr>
              <a:t> 단경</a:t>
            </a:r>
            <a:r>
              <a:rPr lang="en-US" altLang="ko-KR" sz="2000" dirty="0">
                <a:solidFill>
                  <a:srgbClr val="002060"/>
                </a:solidFill>
              </a:rPr>
              <a:t>)</a:t>
            </a:r>
            <a:r>
              <a:rPr lang="ko-KR" altLang="en-US" sz="2000" dirty="0">
                <a:solidFill>
                  <a:srgbClr val="002060"/>
                </a:solidFill>
              </a:rPr>
              <a:t>를 </a:t>
            </a:r>
            <a:r>
              <a:rPr lang="en-US" altLang="ko-KR" sz="2000" dirty="0">
                <a:solidFill>
                  <a:srgbClr val="002060"/>
                </a:solidFill>
              </a:rPr>
              <a:t>mm </a:t>
            </a:r>
            <a:r>
              <a:rPr lang="ko-KR" altLang="en-US" sz="2000" dirty="0">
                <a:solidFill>
                  <a:srgbClr val="002060"/>
                </a:solidFill>
              </a:rPr>
              <a:t>단위로 측정</a:t>
            </a:r>
            <a:endParaRPr lang="en-US" altLang="ko-KR" sz="2000" dirty="0">
              <a:solidFill>
                <a:srgbClr val="002060"/>
              </a:solidFill>
            </a:endParaRPr>
          </a:p>
          <a:p>
            <a:r>
              <a:rPr lang="ko-KR" altLang="en-US" sz="2000" dirty="0">
                <a:solidFill>
                  <a:srgbClr val="002060"/>
                </a:solidFill>
              </a:rPr>
              <a:t>직각을 이룬 </a:t>
            </a:r>
            <a:r>
              <a:rPr lang="ko-KR" altLang="en-US" sz="2000" dirty="0" err="1">
                <a:solidFill>
                  <a:srgbClr val="002060"/>
                </a:solidFill>
              </a:rPr>
              <a:t>장경과</a:t>
            </a:r>
            <a:r>
              <a:rPr lang="ko-KR" altLang="en-US" sz="2000" dirty="0">
                <a:solidFill>
                  <a:srgbClr val="002060"/>
                </a:solidFill>
              </a:rPr>
              <a:t> 단경을 측정하여 평균값을 계산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41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405105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2.6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피부반응 검사의 해석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494972"/>
              </p:ext>
            </p:extLst>
          </p:nvPr>
        </p:nvGraphicFramePr>
        <p:xfrm>
          <a:off x="1073836" y="3371682"/>
          <a:ext cx="6981645" cy="29260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66159">
                  <a:extLst>
                    <a:ext uri="{9D8B030D-6E8A-4147-A177-3AD203B41FA5}">
                      <a16:colId xmlns:a16="http://schemas.microsoft.com/office/drawing/2014/main" val="1670972147"/>
                    </a:ext>
                  </a:extLst>
                </a:gridCol>
                <a:gridCol w="2607743">
                  <a:extLst>
                    <a:ext uri="{9D8B030D-6E8A-4147-A177-3AD203B41FA5}">
                      <a16:colId xmlns:a16="http://schemas.microsoft.com/office/drawing/2014/main" val="3397651150"/>
                    </a:ext>
                  </a:extLst>
                </a:gridCol>
                <a:gridCol w="2607743">
                  <a:extLst>
                    <a:ext uri="{9D8B030D-6E8A-4147-A177-3AD203B41FA5}">
                      <a16:colId xmlns:a16="http://schemas.microsoft.com/office/drawing/2014/main" val="3600861709"/>
                    </a:ext>
                  </a:extLst>
                </a:gridCol>
              </a:tblGrid>
              <a:tr h="309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단자시험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201301"/>
                  </a:ext>
                </a:extLst>
              </a:tr>
              <a:tr h="31949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팽진</a:t>
                      </a:r>
                      <a:r>
                        <a:rPr lang="en-US" altLang="ko-KR" dirty="0"/>
                        <a:t>(wheal)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발적</a:t>
                      </a:r>
                      <a:r>
                        <a:rPr lang="en-US" altLang="ko-KR" dirty="0"/>
                        <a:t>(flare)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8094134"/>
                  </a:ext>
                </a:extLst>
              </a:tr>
              <a:tr h="31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음성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47001550"/>
                  </a:ext>
                </a:extLst>
              </a:tr>
              <a:tr h="31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1+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A/H</a:t>
                      </a:r>
                      <a:r>
                        <a:rPr lang="en-US" altLang="ko-KR" baseline="0" dirty="0"/>
                        <a:t> &lt;1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&lt; 21mm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2515151"/>
                  </a:ext>
                </a:extLst>
              </a:tr>
              <a:tr h="31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2+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A/H &lt; 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≥ 21mm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3269601"/>
                  </a:ext>
                </a:extLst>
              </a:tr>
              <a:tr h="31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3+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≤ A/H &lt; 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≥ 21mm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9553747"/>
                  </a:ext>
                </a:extLst>
              </a:tr>
              <a:tr h="31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4+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≤ A/H</a:t>
                      </a:r>
                      <a:r>
                        <a:rPr lang="en-US" altLang="ko-KR" baseline="0" dirty="0"/>
                        <a:t> &lt;3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≥ 21mm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7598515"/>
                  </a:ext>
                </a:extLst>
              </a:tr>
              <a:tr h="31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5+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 ≤ A/H &lt; 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&gt;</a:t>
                      </a:r>
                      <a:r>
                        <a:rPr lang="en-US" altLang="ko-KR" baseline="0" dirty="0"/>
                        <a:t> 21mm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10747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073836" y="1660177"/>
            <a:ext cx="2048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양성 판단 기준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77892" y="1745074"/>
            <a:ext cx="431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</a:rPr>
              <a:t>팽진</a:t>
            </a:r>
            <a:r>
              <a:rPr lang="en-US" altLang="ko-KR" dirty="0">
                <a:solidFill>
                  <a:srgbClr val="002060"/>
                </a:solidFill>
              </a:rPr>
              <a:t>(wheal) </a:t>
            </a:r>
            <a:r>
              <a:rPr lang="en-US" altLang="ko-KR" dirty="0"/>
              <a:t>≥ 3mm, </a:t>
            </a:r>
            <a:r>
              <a:rPr lang="ko-KR" altLang="en-US" dirty="0"/>
              <a:t>발적</a:t>
            </a:r>
            <a:r>
              <a:rPr lang="en-US" altLang="ko-KR" dirty="0"/>
              <a:t>(flare) ≥ 10mm</a:t>
            </a:r>
            <a:endParaRPr lang="en-US" altLang="ko-KR" dirty="0">
              <a:solidFill>
                <a:srgbClr val="00206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77892" y="2216105"/>
            <a:ext cx="4639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2060"/>
                </a:solidFill>
              </a:rPr>
              <a:t>Allergen/Histamine wheal ration (AH ratio)</a:t>
            </a:r>
            <a:r>
              <a:rPr lang="en-US" altLang="ko-KR" dirty="0"/>
              <a:t> ≥</a:t>
            </a:r>
            <a:endParaRPr lang="en-US" altLang="ko-K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47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598101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2.7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주요 흡입 알레르겐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626210"/>
              </p:ext>
            </p:extLst>
          </p:nvPr>
        </p:nvGraphicFramePr>
        <p:xfrm>
          <a:off x="402380" y="1640858"/>
          <a:ext cx="8344805" cy="450983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06554">
                  <a:extLst>
                    <a:ext uri="{9D8B030D-6E8A-4147-A177-3AD203B41FA5}">
                      <a16:colId xmlns:a16="http://schemas.microsoft.com/office/drawing/2014/main" val="2668193301"/>
                    </a:ext>
                  </a:extLst>
                </a:gridCol>
                <a:gridCol w="3756649">
                  <a:extLst>
                    <a:ext uri="{9D8B030D-6E8A-4147-A177-3AD203B41FA5}">
                      <a16:colId xmlns:a16="http://schemas.microsoft.com/office/drawing/2014/main" val="290103304"/>
                    </a:ext>
                  </a:extLst>
                </a:gridCol>
                <a:gridCol w="2781602">
                  <a:extLst>
                    <a:ext uri="{9D8B030D-6E8A-4147-A177-3AD203B41FA5}">
                      <a16:colId xmlns:a16="http://schemas.microsoft.com/office/drawing/2014/main" val="1187088396"/>
                    </a:ext>
                  </a:extLst>
                </a:gridCol>
              </a:tblGrid>
              <a:tr h="410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알레르겐 그룹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흡입 알레르겐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유행시기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6309073"/>
                  </a:ext>
                </a:extLst>
              </a:tr>
              <a:tr h="563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집먼지진드기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D.</a:t>
                      </a:r>
                      <a:r>
                        <a:rPr lang="en-US" altLang="ko-KR" baseline="0" dirty="0"/>
                        <a:t> farina, D. pteronyssinus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일년 내내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82450012"/>
                  </a:ext>
                </a:extLst>
              </a:tr>
              <a:tr h="61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곰팡이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Alternaria, Cladosporium,</a:t>
                      </a:r>
                      <a:r>
                        <a:rPr lang="en-US" altLang="ko-KR" baseline="0" dirty="0"/>
                        <a:t> Candida, Aspergillus fumigatus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계절성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일년 내내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21927047"/>
                  </a:ext>
                </a:extLst>
              </a:tr>
              <a:tr h="563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 epithelium, Dog epithelium,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일년 내내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86164780"/>
                  </a:ext>
                </a:extLst>
              </a:tr>
              <a:tr h="563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곤충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Cockroach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계절성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년 내내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1867981"/>
                  </a:ext>
                </a:extLst>
              </a:tr>
              <a:tr h="61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나무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Birch (</a:t>
                      </a:r>
                      <a:r>
                        <a:rPr lang="ko-KR" altLang="en-US" dirty="0"/>
                        <a:t>자작나무</a:t>
                      </a:r>
                      <a:r>
                        <a:rPr lang="en-US" altLang="ko-KR" dirty="0"/>
                        <a:t>), oak (</a:t>
                      </a:r>
                      <a:r>
                        <a:rPr lang="ko-KR" altLang="en-US" dirty="0"/>
                        <a:t>참나무</a:t>
                      </a:r>
                      <a:r>
                        <a:rPr lang="en-US" altLang="ko-KR" dirty="0"/>
                        <a:t>), Alder (</a:t>
                      </a:r>
                      <a:r>
                        <a:rPr lang="ko-KR" altLang="en-US" dirty="0"/>
                        <a:t>오리나무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490547"/>
                  </a:ext>
                </a:extLst>
              </a:tr>
              <a:tr h="563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목초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잔디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81112429"/>
                  </a:ext>
                </a:extLst>
              </a:tr>
              <a:tr h="563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잡초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쑥풀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돼지풀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환삼덩굴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0237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238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222511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2.8</a:t>
                      </a:r>
                      <a:r>
                        <a:rPr lang="en-US" altLang="ko-KR" sz="20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지역별 알레르기항원 감작률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7" y="1896363"/>
            <a:ext cx="3122841" cy="4034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7" y="1896363"/>
            <a:ext cx="2967018" cy="40344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015" y="1896363"/>
            <a:ext cx="2943070" cy="40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1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2.8</a:t>
                      </a:r>
                      <a:r>
                        <a:rPr lang="en-US" altLang="ko-KR" sz="20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지역별 알레르기항원 감작률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50" y="1659893"/>
            <a:ext cx="3176588" cy="441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625" y="1659893"/>
            <a:ext cx="3095625" cy="441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59893"/>
            <a:ext cx="306783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8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673459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2.9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음식물항원</a:t>
                      </a:r>
                      <a:r>
                        <a:rPr lang="en-US" altLang="ko-KR" sz="20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ko-KR" altLang="en-US" sz="2000" baseline="0" dirty="0">
                          <a:solidFill>
                            <a:srgbClr val="002060"/>
                          </a:solidFill>
                        </a:rPr>
                        <a:t>검사</a:t>
                      </a:r>
                      <a:r>
                        <a:rPr lang="en-US" altLang="ko-KR" sz="2000" baseline="0" dirty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Prick</a:t>
                      </a:r>
                      <a:r>
                        <a:rPr lang="en-US" altLang="ko-KR" sz="2000" baseline="0" dirty="0">
                          <a:solidFill>
                            <a:srgbClr val="002060"/>
                          </a:solidFill>
                        </a:rPr>
                        <a:t> to Prick test)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45" y="2414498"/>
            <a:ext cx="4733925" cy="2305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470" y="2414498"/>
            <a:ext cx="271628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0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32776" y="1366331"/>
            <a:ext cx="5218176" cy="4950518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163" y="1410954"/>
            <a:ext cx="3741332" cy="481972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1.1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알레르기</a:t>
                      </a:r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(allergy)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란</a:t>
                      </a:r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6241864" y="2209200"/>
            <a:ext cx="2270992" cy="3584248"/>
            <a:chOff x="5743088" y="1956496"/>
            <a:chExt cx="2708354" cy="443367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3088" y="1956496"/>
              <a:ext cx="2708353" cy="209771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3089" y="4054212"/>
              <a:ext cx="2708353" cy="2335955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913716" y="169257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</a:rPr>
              <a:t>정상적인 면역반응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58729" y="1590755"/>
            <a:ext cx="2637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알레르기반응</a:t>
            </a:r>
            <a:r>
              <a:rPr lang="en-US" altLang="ko-KR" b="1" dirty="0"/>
              <a:t>(</a:t>
            </a:r>
            <a:r>
              <a:rPr lang="ko-KR" altLang="en-US" b="1" dirty="0"/>
              <a:t>과민반응</a:t>
            </a:r>
            <a:r>
              <a:rPr lang="en-US" altLang="ko-KR" b="1" dirty="0"/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92" y="2841018"/>
            <a:ext cx="1996922" cy="195959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59454" y="6539023"/>
            <a:ext cx="19191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http://ppss.kr/archives/84836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346" y="3005747"/>
            <a:ext cx="1635418" cy="14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12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96942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2.10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약물피부반응검사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2"/>
          <a:srcRect b="26924"/>
          <a:stretch/>
        </p:blipFill>
        <p:spPr>
          <a:xfrm>
            <a:off x="608367" y="3210134"/>
            <a:ext cx="5724525" cy="29999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2037" y="1587411"/>
            <a:ext cx="3256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</a:rPr>
              <a:t>급성 알레르기 유발약제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98661" y="1565954"/>
            <a:ext cx="4400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</a:rPr>
              <a:t>항생제</a:t>
            </a:r>
            <a:r>
              <a:rPr lang="en-US" altLang="ko-KR" dirty="0">
                <a:solidFill>
                  <a:srgbClr val="002060"/>
                </a:solidFill>
              </a:rPr>
              <a:t>(penicillin, amoxicillin, </a:t>
            </a:r>
            <a:r>
              <a:rPr lang="ko-KR" altLang="en-US" dirty="0">
                <a:solidFill>
                  <a:srgbClr val="002060"/>
                </a:solidFill>
              </a:rPr>
              <a:t>세파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기타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98661" y="1891505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002060"/>
                </a:solidFill>
              </a:rPr>
              <a:t>조영제</a:t>
            </a:r>
            <a:endParaRPr lang="en-US" altLang="ko-KR" dirty="0">
              <a:solidFill>
                <a:srgbClr val="00206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98661" y="2196792"/>
            <a:ext cx="243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2060"/>
                </a:solidFill>
              </a:rPr>
              <a:t>기타</a:t>
            </a:r>
            <a:r>
              <a:rPr lang="en-US" altLang="ko-KR" dirty="0">
                <a:solidFill>
                  <a:srgbClr val="002060"/>
                </a:solidFill>
              </a:rPr>
              <a:t> (H2-blocker </a:t>
            </a:r>
            <a:r>
              <a:rPr lang="ko-KR" altLang="en-US" dirty="0">
                <a:solidFill>
                  <a:srgbClr val="002060"/>
                </a:solidFill>
              </a:rPr>
              <a:t>등</a:t>
            </a:r>
            <a:r>
              <a:rPr lang="en-US" altLang="ko-KR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08367" y="6350187"/>
            <a:ext cx="701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2060"/>
                </a:solidFill>
              </a:rPr>
              <a:t>항생제 피부반응시험 지침 </a:t>
            </a:r>
            <a:r>
              <a:rPr lang="en-US" altLang="ko-KR" sz="1600" dirty="0">
                <a:solidFill>
                  <a:srgbClr val="002060"/>
                </a:solidFill>
              </a:rPr>
              <a:t>– </a:t>
            </a:r>
            <a:r>
              <a:rPr lang="ko-KR" altLang="en-US" sz="1600" dirty="0">
                <a:solidFill>
                  <a:srgbClr val="002060"/>
                </a:solidFill>
              </a:rPr>
              <a:t>대한천식알레르기학회 약물알레르기 </a:t>
            </a:r>
            <a:r>
              <a:rPr lang="en-US" altLang="ko-KR" sz="1600" dirty="0">
                <a:solidFill>
                  <a:srgbClr val="002060"/>
                </a:solidFill>
              </a:rPr>
              <a:t>workgroup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285" y="3543399"/>
            <a:ext cx="1258108" cy="239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4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68903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2. 11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피부반응검사 결과 해석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57502" y="1522042"/>
            <a:ext cx="75998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20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일반인의 </a:t>
            </a:r>
            <a:r>
              <a:rPr lang="en-US" altLang="ko-KR" sz="20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15~50% </a:t>
            </a:r>
            <a:r>
              <a:rPr lang="ko-KR" altLang="en-US" sz="20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에서 양성</a:t>
            </a:r>
            <a:endParaRPr lang="en-US" altLang="ko-KR" sz="20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R="0" lvl="0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- </a:t>
            </a:r>
            <a:r>
              <a:rPr lang="ko-KR" altLang="en-US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향후 알레르기 질환 발생의 위험인자</a:t>
            </a:r>
            <a:endParaRPr lang="ko-KR" altLang="en-US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2000" b="1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피부단자시험</a:t>
            </a:r>
            <a:r>
              <a:rPr lang="ko-KR" altLang="en-US" sz="20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양성 </a:t>
            </a:r>
            <a:r>
              <a:rPr lang="en-US" altLang="ko-KR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-&gt; </a:t>
            </a:r>
            <a:r>
              <a:rPr lang="ko-KR" altLang="en-US" sz="20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+mj-ea"/>
                <a:ea typeface="+mj-ea"/>
              </a:rPr>
              <a:t>알레르겐 </a:t>
            </a:r>
            <a:r>
              <a:rPr lang="en-US" altLang="ko-KR" sz="20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+mj-ea"/>
                <a:ea typeface="+mj-ea"/>
              </a:rPr>
              <a:t>IgE </a:t>
            </a:r>
            <a:r>
              <a:rPr lang="ko-KR" altLang="en-US" sz="20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+mj-ea"/>
                <a:ea typeface="+mj-ea"/>
              </a:rPr>
              <a:t>감작</a:t>
            </a:r>
            <a:endParaRPr lang="en-US" altLang="ko-KR" sz="20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0000"/>
              </a:solidFill>
              <a:latin typeface="+mj-ea"/>
              <a:ea typeface="+mj-ea"/>
            </a:endParaRPr>
          </a:p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20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증상이 없는 환자에서도 양성</a:t>
            </a:r>
            <a:endParaRPr lang="en-US" altLang="ko-KR" sz="20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08430" y="3981156"/>
            <a:ext cx="4572000" cy="1495794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20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위음성</a:t>
            </a:r>
            <a:endParaRPr lang="en-US" altLang="ko-KR" sz="20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 </a:t>
            </a:r>
            <a:r>
              <a:rPr lang="en-US" altLang="ko-KR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역가가</a:t>
            </a:r>
            <a:r>
              <a:rPr lang="ko-KR" altLang="en-US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떨어진 </a:t>
            </a:r>
            <a:r>
              <a:rPr lang="ko-KR" altLang="en-US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항원액</a:t>
            </a:r>
            <a:r>
              <a:rPr lang="ko-KR" altLang="en-US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사용</a:t>
            </a:r>
            <a:endParaRPr lang="en-US" altLang="ko-KR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  - </a:t>
            </a:r>
            <a:r>
              <a:rPr lang="ko-KR" altLang="en-US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항히스타민제 복용</a:t>
            </a:r>
            <a:endParaRPr lang="ko-KR" altLang="en-US" dirty="0">
              <a:latin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7502" y="3981156"/>
            <a:ext cx="4572000" cy="1966692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2000" b="1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위양성</a:t>
            </a:r>
            <a:endParaRPr lang="en-US" altLang="ko-KR" sz="20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  - </a:t>
            </a:r>
            <a:r>
              <a:rPr lang="ko-KR" altLang="en-US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피부묘기증</a:t>
            </a:r>
            <a:r>
              <a:rPr lang="ko-KR" altLang="en-US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en-US" altLang="ko-KR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(Dermographism)</a:t>
            </a:r>
          </a:p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  - </a:t>
            </a:r>
            <a:r>
              <a:rPr lang="ko-KR" altLang="en-US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검사액의 불순물</a:t>
            </a:r>
          </a:p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  </a:t>
            </a:r>
            <a:r>
              <a:rPr lang="en-US" altLang="ko-KR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- </a:t>
            </a:r>
            <a:r>
              <a:rPr lang="ko-KR" altLang="en-US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강양성의 인접항원</a:t>
            </a:r>
          </a:p>
        </p:txBody>
      </p:sp>
    </p:spTree>
    <p:extLst>
      <p:ext uri="{BB962C8B-B14F-4D97-AF65-F5344CB8AC3E}">
        <p14:creationId xmlns:p14="http://schemas.microsoft.com/office/powerpoint/2010/main" val="1678986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486852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2.12 </a:t>
                      </a:r>
                      <a:r>
                        <a:rPr lang="ko-KR" altLang="en-US" sz="2000" dirty="0" err="1">
                          <a:solidFill>
                            <a:srgbClr val="002060"/>
                          </a:solidFill>
                        </a:rPr>
                        <a:t>피부단자검사를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 하기 어려운 경우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294442"/>
              </p:ext>
            </p:extLst>
          </p:nvPr>
        </p:nvGraphicFramePr>
        <p:xfrm>
          <a:off x="414067" y="1535023"/>
          <a:ext cx="8212347" cy="426547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737449">
                  <a:extLst>
                    <a:ext uri="{9D8B030D-6E8A-4147-A177-3AD203B41FA5}">
                      <a16:colId xmlns:a16="http://schemas.microsoft.com/office/drawing/2014/main" val="3737971676"/>
                    </a:ext>
                  </a:extLst>
                </a:gridCol>
                <a:gridCol w="2737449">
                  <a:extLst>
                    <a:ext uri="{9D8B030D-6E8A-4147-A177-3AD203B41FA5}">
                      <a16:colId xmlns:a16="http://schemas.microsoft.com/office/drawing/2014/main" val="1704866296"/>
                    </a:ext>
                  </a:extLst>
                </a:gridCol>
                <a:gridCol w="2737449">
                  <a:extLst>
                    <a:ext uri="{9D8B030D-6E8A-4147-A177-3AD203B41FA5}">
                      <a16:colId xmlns:a16="http://schemas.microsoft.com/office/drawing/2014/main" val="1841400068"/>
                    </a:ext>
                  </a:extLst>
                </a:gridCol>
              </a:tblGrid>
              <a:tr h="710912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/>
                        <a:t>피부단자시험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혈청검사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458666"/>
                  </a:ext>
                </a:extLst>
              </a:tr>
              <a:tr h="710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피부묘기증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검사 불가능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검사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787676"/>
                  </a:ext>
                </a:extLst>
              </a:tr>
              <a:tr h="710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약물 복용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영향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영향 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155577"/>
                  </a:ext>
                </a:extLst>
              </a:tr>
              <a:tr h="710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약물 중단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불필요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161299"/>
                  </a:ext>
                </a:extLst>
              </a:tr>
              <a:tr h="710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음식물항원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++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+++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149034"/>
                  </a:ext>
                </a:extLst>
              </a:tr>
              <a:tr h="710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표준화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+++/</a:t>
                      </a:r>
                      <a:r>
                        <a:rPr lang="ko-KR" altLang="en-US" sz="2400" dirty="0"/>
                        <a:t>숫자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655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625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532136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2.13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피부반응검사</a:t>
                      </a:r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결과에 영향을 미치는 약제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즉시형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375960"/>
              </p:ext>
            </p:extLst>
          </p:nvPr>
        </p:nvGraphicFramePr>
        <p:xfrm>
          <a:off x="414064" y="1535023"/>
          <a:ext cx="8178393" cy="3340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2070">
                  <a:extLst>
                    <a:ext uri="{9D8B030D-6E8A-4147-A177-3AD203B41FA5}">
                      <a16:colId xmlns:a16="http://schemas.microsoft.com/office/drawing/2014/main" val="3737971676"/>
                    </a:ext>
                  </a:extLst>
                </a:gridCol>
                <a:gridCol w="5986323">
                  <a:extLst>
                    <a:ext uri="{9D8B030D-6E8A-4147-A177-3AD203B41FA5}">
                      <a16:colId xmlns:a16="http://schemas.microsoft.com/office/drawing/2014/main" val="1704866296"/>
                    </a:ext>
                  </a:extLst>
                </a:gridCol>
              </a:tblGrid>
              <a:tr h="54003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피부단자시험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458666"/>
                  </a:ext>
                </a:extLst>
              </a:tr>
              <a:tr h="54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세대 항히스타민</a:t>
                      </a:r>
                      <a:endParaRPr lang="ko-KR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pheniramine(3</a:t>
                      </a:r>
                      <a:r>
                        <a:rPr lang="ko-KR" altLang="en-US" sz="1800" dirty="0"/>
                        <a:t>일</a:t>
                      </a:r>
                      <a:r>
                        <a:rPr lang="en-US" altLang="ko-KR" sz="1800" dirty="0"/>
                        <a:t>), hydroxyzine (5</a:t>
                      </a:r>
                      <a:r>
                        <a:rPr lang="ko-KR" altLang="en-US" sz="1800" dirty="0"/>
                        <a:t>일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787676"/>
                  </a:ext>
                </a:extLst>
              </a:tr>
              <a:tr h="54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2-3</a:t>
                      </a:r>
                      <a:r>
                        <a:rPr lang="ko-KR" altLang="en-US" sz="1800" dirty="0"/>
                        <a:t>세대 항히스타민</a:t>
                      </a:r>
                      <a:endParaRPr lang="ko-KR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Cetirizine</a:t>
                      </a:r>
                      <a:r>
                        <a:rPr lang="en-US" altLang="ko-KR" sz="1800" baseline="0" dirty="0"/>
                        <a:t> (3</a:t>
                      </a:r>
                      <a:r>
                        <a:rPr lang="ko-KR" altLang="en-US" sz="1800" baseline="0" dirty="0"/>
                        <a:t>일</a:t>
                      </a:r>
                      <a:r>
                        <a:rPr lang="en-US" altLang="ko-KR" sz="1800" baseline="0" dirty="0"/>
                        <a:t>), fexofenadine (2</a:t>
                      </a:r>
                      <a:r>
                        <a:rPr lang="ko-KR" altLang="en-US" sz="1800" baseline="0" dirty="0"/>
                        <a:t>일</a:t>
                      </a:r>
                      <a:r>
                        <a:rPr lang="en-US" altLang="ko-KR" sz="1800" baseline="0" dirty="0"/>
                        <a:t>), </a:t>
                      </a:r>
                      <a:r>
                        <a:rPr lang="en-US" altLang="ko-KR" sz="1800" baseline="0" dirty="0" err="1">
                          <a:solidFill>
                            <a:srgbClr val="FF0000"/>
                          </a:solidFill>
                        </a:rPr>
                        <a:t>azelastine</a:t>
                      </a:r>
                      <a:r>
                        <a:rPr lang="en-US" altLang="ko-KR" sz="1800" baseline="0" dirty="0">
                          <a:solidFill>
                            <a:srgbClr val="FF0000"/>
                          </a:solidFill>
                        </a:rPr>
                        <a:t> (2</a:t>
                      </a:r>
                      <a:r>
                        <a:rPr lang="ko-KR" altLang="en-US" sz="1800" baseline="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800" baseline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800" baseline="0" dirty="0" err="1">
                          <a:solidFill>
                            <a:srgbClr val="FF0000"/>
                          </a:solidFill>
                        </a:rPr>
                        <a:t>비액포함</a:t>
                      </a:r>
                      <a:r>
                        <a:rPr lang="en-US" altLang="ko-KR" sz="1800" baseline="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155577"/>
                  </a:ext>
                </a:extLst>
              </a:tr>
              <a:tr h="540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항우울증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Imipramine</a:t>
                      </a:r>
                      <a:r>
                        <a:rPr lang="en-US" altLang="ko-KR" sz="1800" baseline="0" dirty="0"/>
                        <a:t> (10</a:t>
                      </a:r>
                      <a:r>
                        <a:rPr lang="ko-KR" altLang="en-US" sz="1800" baseline="0" dirty="0"/>
                        <a:t>일</a:t>
                      </a:r>
                      <a:r>
                        <a:rPr lang="en-US" altLang="ko-KR" sz="1800" baseline="0" dirty="0"/>
                        <a:t>), </a:t>
                      </a:r>
                      <a:r>
                        <a:rPr lang="en-US" altLang="ko-KR" sz="1800" baseline="0" dirty="0" err="1"/>
                        <a:t>despramine</a:t>
                      </a:r>
                      <a:r>
                        <a:rPr lang="en-US" altLang="ko-KR" sz="1800" baseline="0" dirty="0"/>
                        <a:t> (2</a:t>
                      </a:r>
                      <a:r>
                        <a:rPr lang="ko-KR" altLang="en-US" sz="1800" baseline="0" dirty="0"/>
                        <a:t>일</a:t>
                      </a:r>
                      <a:r>
                        <a:rPr lang="en-US" altLang="ko-KR" sz="1800" baseline="0" dirty="0"/>
                        <a:t>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161299"/>
                  </a:ext>
                </a:extLst>
              </a:tr>
              <a:tr h="540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FF0000"/>
                          </a:solidFill>
                        </a:rPr>
                        <a:t>스테로이드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FF0000"/>
                          </a:solidFill>
                        </a:rPr>
                        <a:t>경구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</a:rPr>
                        <a:t>(Pd 30mg/day * 1 weeks</a:t>
                      </a:r>
                      <a:r>
                        <a:rPr lang="en-US" altLang="ko-KR" sz="1800" b="0" baseline="0" dirty="0">
                          <a:solidFill>
                            <a:srgbClr val="FF0000"/>
                          </a:solidFill>
                        </a:rPr>
                        <a:t> – 0</a:t>
                      </a:r>
                      <a:r>
                        <a:rPr lang="ko-KR" altLang="en-US" sz="1800" b="0" baseline="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800" b="0" baseline="0" dirty="0">
                          <a:solidFill>
                            <a:srgbClr val="FF0000"/>
                          </a:solidFill>
                        </a:rPr>
                        <a:t>), </a:t>
                      </a:r>
                      <a:r>
                        <a:rPr lang="ko-KR" altLang="en-US" sz="1800" b="0" baseline="0" dirty="0">
                          <a:solidFill>
                            <a:srgbClr val="FF0000"/>
                          </a:solidFill>
                        </a:rPr>
                        <a:t>흡입용</a:t>
                      </a:r>
                      <a:r>
                        <a:rPr lang="en-US" altLang="ko-KR" sz="1800" b="0" baseline="0" dirty="0">
                          <a:solidFill>
                            <a:srgbClr val="FF0000"/>
                          </a:solidFill>
                        </a:rPr>
                        <a:t>(?), </a:t>
                      </a:r>
                    </a:p>
                    <a:p>
                      <a:pPr algn="ctr" latinLnBrk="1"/>
                      <a:r>
                        <a:rPr lang="ko-KR" altLang="en-US" sz="1800" b="0" baseline="0" dirty="0">
                          <a:solidFill>
                            <a:srgbClr val="FF0000"/>
                          </a:solidFill>
                        </a:rPr>
                        <a:t>연고</a:t>
                      </a:r>
                      <a:r>
                        <a:rPr lang="en-US" altLang="ko-KR" sz="1800" b="0" baseline="0" dirty="0">
                          <a:solidFill>
                            <a:srgbClr val="FF0000"/>
                          </a:solidFill>
                        </a:rPr>
                        <a:t>(3</a:t>
                      </a:r>
                      <a:r>
                        <a:rPr lang="ko-KR" altLang="en-US" sz="1800" b="0" baseline="0" dirty="0">
                          <a:solidFill>
                            <a:srgbClr val="FF0000"/>
                          </a:solidFill>
                        </a:rPr>
                        <a:t>주 이상</a:t>
                      </a:r>
                      <a:r>
                        <a:rPr lang="en-US" altLang="ko-KR" sz="1800" b="0" baseline="0" dirty="0">
                          <a:solidFill>
                            <a:srgbClr val="FF0000"/>
                          </a:solidFill>
                        </a:rPr>
                        <a:t>-3</a:t>
                      </a:r>
                      <a:r>
                        <a:rPr lang="ko-KR" altLang="en-US" sz="1800" b="0" baseline="0" dirty="0">
                          <a:solidFill>
                            <a:srgbClr val="FF0000"/>
                          </a:solidFill>
                        </a:rPr>
                        <a:t>주 이상</a:t>
                      </a:r>
                      <a:r>
                        <a:rPr lang="en-US" altLang="ko-KR" sz="1800" b="0" baseline="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149034"/>
                  </a:ext>
                </a:extLst>
              </a:tr>
              <a:tr h="540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Theophylline (X), montelukast (X), H2-blocker</a:t>
                      </a:r>
                      <a:r>
                        <a:rPr lang="en-US" altLang="ko-KR" sz="1800" baseline="0" dirty="0">
                          <a:solidFill>
                            <a:srgbClr val="FF0000"/>
                          </a:solidFill>
                        </a:rPr>
                        <a:t> (1</a:t>
                      </a:r>
                      <a:r>
                        <a:rPr lang="ko-KR" altLang="en-US" sz="1800" baseline="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800" baseline="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655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331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3888" y="2104571"/>
            <a:ext cx="7886700" cy="1383847"/>
          </a:xfrm>
        </p:spPr>
        <p:txBody>
          <a:bodyPr>
            <a:normAutofit/>
          </a:bodyPr>
          <a:lstStyle/>
          <a:p>
            <a:pPr algn="r"/>
            <a:br>
              <a:rPr lang="en-US" altLang="ko-KR" sz="4400" dirty="0"/>
            </a:br>
            <a:r>
              <a:rPr lang="en-US" altLang="ko-KR" sz="4400" b="1" dirty="0"/>
              <a:t>3. </a:t>
            </a:r>
            <a:r>
              <a:rPr lang="ko-KR" altLang="en-US" sz="4400" b="1" dirty="0"/>
              <a:t>알레르기 피부검사</a:t>
            </a:r>
            <a:r>
              <a:rPr lang="en-US" altLang="ko-KR" sz="4400" b="1" dirty="0"/>
              <a:t>: </a:t>
            </a:r>
            <a:r>
              <a:rPr lang="ko-KR" altLang="en-US" sz="4400" b="1" dirty="0"/>
              <a:t>지연형</a:t>
            </a:r>
            <a:endParaRPr lang="ko-KR" altLang="en-US" sz="4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65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857814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3.1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지연형 피부반응검사 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185413"/>
              </p:ext>
            </p:extLst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지연형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2419"/>
          <a:stretch/>
        </p:blipFill>
        <p:spPr>
          <a:xfrm>
            <a:off x="488260" y="1569811"/>
            <a:ext cx="1691099" cy="18577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54" y="3656096"/>
            <a:ext cx="2228850" cy="2000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5938" y="5928099"/>
            <a:ext cx="12754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ko-KR" altLang="en-US" b="1" dirty="0" err="1"/>
              <a:t>첩포검사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0" algn="ctr" defTabSz="914400" latinLnBrk="1">
              <a:defRPr/>
            </a:pPr>
            <a:r>
              <a:rPr lang="en-US" altLang="ko-KR" b="1" dirty="0"/>
              <a:t>(patch</a:t>
            </a:r>
            <a:r>
              <a:rPr lang="ko-KR" altLang="en-US" b="1" dirty="0"/>
              <a:t> </a:t>
            </a:r>
            <a:r>
              <a:rPr lang="en-US" altLang="ko-KR" b="1" dirty="0"/>
              <a:t>test)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60330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3.1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지연형 피부반응검사 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지연형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2419"/>
          <a:stretch/>
        </p:blipFill>
        <p:spPr>
          <a:xfrm>
            <a:off x="488260" y="1569811"/>
            <a:ext cx="1691099" cy="18577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54" y="3656096"/>
            <a:ext cx="2228850" cy="2000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5938" y="5928099"/>
            <a:ext cx="12754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ko-KR" altLang="en-US" b="1" dirty="0" err="1"/>
              <a:t>첩포검사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0" algn="ctr" defTabSz="914400" latinLnBrk="1">
              <a:defRPr/>
            </a:pPr>
            <a:r>
              <a:rPr lang="en-US" altLang="ko-KR" b="1" dirty="0"/>
              <a:t>(patch</a:t>
            </a:r>
            <a:r>
              <a:rPr lang="ko-KR" altLang="en-US" b="1" dirty="0"/>
              <a:t> </a:t>
            </a:r>
            <a:r>
              <a:rPr lang="en-US" altLang="ko-KR" b="1" dirty="0"/>
              <a:t>test)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370" y="1679949"/>
            <a:ext cx="2305050" cy="4248150"/>
          </a:xfrm>
          <a:prstGeom prst="rect">
            <a:avLst/>
          </a:prstGeom>
        </p:spPr>
      </p:pic>
      <p:sp>
        <p:nvSpPr>
          <p:cNvPr id="3" name="화살표: 오른쪽 2"/>
          <p:cNvSpPr/>
          <p:nvPr/>
        </p:nvSpPr>
        <p:spPr>
          <a:xfrm>
            <a:off x="2692504" y="3541486"/>
            <a:ext cx="48612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58055" y="6091162"/>
            <a:ext cx="1345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</a:rPr>
              <a:t>48~72hr 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incubation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362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3.1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지연형 피부반응검사 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지연형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2419"/>
          <a:stretch/>
        </p:blipFill>
        <p:spPr>
          <a:xfrm>
            <a:off x="488260" y="1569811"/>
            <a:ext cx="1691099" cy="18577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54" y="3656096"/>
            <a:ext cx="2228850" cy="2000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5938" y="5928099"/>
            <a:ext cx="12754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ko-KR" altLang="en-US" b="1" dirty="0" err="1"/>
              <a:t>첩포검사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0" algn="ctr" defTabSz="914400" latinLnBrk="1">
              <a:defRPr/>
            </a:pPr>
            <a:r>
              <a:rPr lang="en-US" altLang="ko-KR" b="1" dirty="0"/>
              <a:t>(patch</a:t>
            </a:r>
            <a:r>
              <a:rPr lang="ko-KR" altLang="en-US" b="1" dirty="0"/>
              <a:t> </a:t>
            </a:r>
            <a:r>
              <a:rPr lang="en-US" altLang="ko-KR" b="1" dirty="0"/>
              <a:t>test)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370" y="1679949"/>
            <a:ext cx="2305050" cy="4248150"/>
          </a:xfrm>
          <a:prstGeom prst="rect">
            <a:avLst/>
          </a:prstGeom>
        </p:spPr>
      </p:pic>
      <p:sp>
        <p:nvSpPr>
          <p:cNvPr id="3" name="화살표: 오른쪽 2"/>
          <p:cNvSpPr/>
          <p:nvPr/>
        </p:nvSpPr>
        <p:spPr>
          <a:xfrm>
            <a:off x="2692504" y="3541486"/>
            <a:ext cx="48612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118" y="1841564"/>
            <a:ext cx="1285875" cy="1190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0692" y="3232214"/>
            <a:ext cx="1304981" cy="12341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0692" y="4668621"/>
            <a:ext cx="1312846" cy="1259478"/>
          </a:xfrm>
          <a:prstGeom prst="rect">
            <a:avLst/>
          </a:prstGeom>
        </p:spPr>
      </p:pic>
      <p:sp>
        <p:nvSpPr>
          <p:cNvPr id="15" name="화살표: 오른쪽 14"/>
          <p:cNvSpPr/>
          <p:nvPr/>
        </p:nvSpPr>
        <p:spPr>
          <a:xfrm>
            <a:off x="6021294" y="3585029"/>
            <a:ext cx="48612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24875" y="1996616"/>
            <a:ext cx="1019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Extreme 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positive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166166" y="3523120"/>
            <a:ext cx="91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Strong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positive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204490" y="4865692"/>
            <a:ext cx="91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Weak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positive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058055" y="6091162"/>
            <a:ext cx="1345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</a:rPr>
              <a:t>48~72hr 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incubation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870701" y="6091161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</a:rPr>
              <a:t>24hr </a:t>
            </a:r>
            <a:r>
              <a:rPr lang="ko-KR" altLang="en-US" b="1" dirty="0">
                <a:latin typeface="맑은 고딕" panose="020B0503020000020004" pitchFamily="50" charset="-127"/>
              </a:rPr>
              <a:t>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147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233370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3.2 </a:t>
                      </a:r>
                      <a:r>
                        <a:rPr lang="ko-KR" altLang="en-US" sz="2000" dirty="0" err="1">
                          <a:solidFill>
                            <a:srgbClr val="002060"/>
                          </a:solidFill>
                        </a:rPr>
                        <a:t>첩포검사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 방법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지연형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09" y="1611086"/>
            <a:ext cx="2900231" cy="44892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51" y="2679359"/>
            <a:ext cx="3286125" cy="23526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64692" y="6162673"/>
            <a:ext cx="1690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en-US" altLang="ko-KR" b="1" dirty="0"/>
              <a:t>TRUE patch</a:t>
            </a:r>
            <a:r>
              <a:rPr lang="ko-KR" altLang="en-US" b="1" dirty="0"/>
              <a:t> </a:t>
            </a:r>
            <a:r>
              <a:rPr lang="en-US" altLang="ko-KR" b="1" dirty="0"/>
              <a:t>test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8247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3.2 </a:t>
                      </a:r>
                      <a:r>
                        <a:rPr lang="ko-KR" altLang="en-US" sz="2000" dirty="0" err="1">
                          <a:solidFill>
                            <a:srgbClr val="002060"/>
                          </a:solidFill>
                        </a:rPr>
                        <a:t>첩포검사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 방법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지연형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311543" y="6162673"/>
            <a:ext cx="199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en-US" altLang="ko-KR" b="1" dirty="0" err="1"/>
              <a:t>Ecoderm</a:t>
            </a:r>
            <a:r>
              <a:rPr lang="en-US" altLang="ko-KR" b="1" dirty="0"/>
              <a:t> </a:t>
            </a:r>
            <a:r>
              <a:rPr lang="ko-KR" altLang="en-US" b="1" dirty="0" err="1"/>
              <a:t>합텐항원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08359" y="1110870"/>
            <a:ext cx="3591288" cy="51597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66062" y="3733846"/>
            <a:ext cx="2390775" cy="12096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056612" y="6024173"/>
            <a:ext cx="1179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latinLnBrk="1">
              <a:defRPr/>
            </a:pPr>
            <a:r>
              <a:rPr lang="en-US" altLang="ko-KR" b="1" dirty="0"/>
              <a:t>Patch test </a:t>
            </a:r>
          </a:p>
          <a:p>
            <a:pPr lvl="0" algn="ctr" defTabSz="914400" latinLnBrk="1">
              <a:defRPr/>
            </a:pPr>
            <a:r>
              <a:rPr lang="en-US" altLang="ko-KR" b="1" dirty="0"/>
              <a:t>chamber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173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163" y="1410954"/>
            <a:ext cx="3741332" cy="481972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92152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1.2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알레르기 원인물질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7" y="2795143"/>
            <a:ext cx="7867820" cy="2435715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69535"/>
              </p:ext>
            </p:extLst>
          </p:nvPr>
        </p:nvGraphicFramePr>
        <p:xfrm>
          <a:off x="174171" y="1410954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알레르겐</a:t>
                      </a:r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(allergen)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54514" y="1437106"/>
            <a:ext cx="64114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2060"/>
                </a:solidFill>
              </a:rPr>
              <a:t>대부분 사람에게는 아무런 반응을 일으키지 않지만</a:t>
            </a:r>
            <a:r>
              <a:rPr lang="en-US" altLang="ko-KR" sz="2000" dirty="0">
                <a:solidFill>
                  <a:srgbClr val="002060"/>
                </a:solidFill>
              </a:rPr>
              <a:t>, </a:t>
            </a:r>
          </a:p>
          <a:p>
            <a:r>
              <a:rPr lang="ko-KR" altLang="en-US" sz="2000" dirty="0">
                <a:solidFill>
                  <a:srgbClr val="002060"/>
                </a:solidFill>
              </a:rPr>
              <a:t>일부 사람에게서 과도한 면역반응을 일으키는 물질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54999" y="540261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</a:rPr>
              <a:t>집먼지진드기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01271" y="54026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</a:rPr>
              <a:t>동물털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537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974300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3. </a:t>
                      </a:r>
                      <a:r>
                        <a:rPr lang="ko-KR" altLang="en-US" sz="2000" dirty="0" err="1">
                          <a:solidFill>
                            <a:srgbClr val="002060"/>
                          </a:solidFill>
                        </a:rPr>
                        <a:t>첩포검사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 결과</a:t>
                      </a:r>
                      <a:r>
                        <a:rPr lang="ko-KR" altLang="en-US" sz="2000" baseline="0" dirty="0">
                          <a:solidFill>
                            <a:srgbClr val="002060"/>
                          </a:solidFill>
                        </a:rPr>
                        <a:t> 해석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지연형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57502" y="1978883"/>
            <a:ext cx="759987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병력청취</a:t>
            </a:r>
            <a:r>
              <a:rPr lang="en-US" altLang="ko-KR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병력</a:t>
            </a:r>
            <a:r>
              <a:rPr lang="en-US" altLang="ko-KR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나이</a:t>
            </a:r>
            <a:r>
              <a:rPr lang="en-US" altLang="ko-KR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성별</a:t>
            </a:r>
            <a:r>
              <a:rPr lang="en-US" altLang="ko-KR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직업</a:t>
            </a:r>
            <a:r>
              <a:rPr lang="en-US" altLang="ko-KR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취미</a:t>
            </a:r>
            <a:r>
              <a:rPr lang="en-US" altLang="ko-KR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00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노출력</a:t>
            </a:r>
            <a:r>
              <a:rPr lang="en-US" altLang="ko-KR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 가장 중요</a:t>
            </a:r>
            <a:endParaRPr lang="ko-KR" altLang="en-US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병력청취 후 접촉성이 의심되는 경우 시행</a:t>
            </a:r>
            <a:endParaRPr lang="en-US" altLang="ko-KR" sz="20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환자의 병력에 맞춰 검사결과를 해석해야 함</a:t>
            </a:r>
            <a:endParaRPr lang="en-US" altLang="ko-KR" sz="20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검사방법 표준화가 충분히 되어 있지 않음</a:t>
            </a:r>
            <a:endParaRPr lang="en-US" altLang="ko-KR" sz="20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R="0" lvl="0" indent="-342861" defTabSz="91440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200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위음성이</a:t>
            </a: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나올 수 있음</a:t>
            </a:r>
            <a:r>
              <a:rPr lang="en-US" altLang="ko-KR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특이도 높지 않음</a:t>
            </a:r>
            <a:r>
              <a:rPr lang="en-US" altLang="ko-KR" sz="20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5868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442291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3.3 </a:t>
                      </a:r>
                      <a:r>
                        <a:rPr lang="ko-KR" altLang="en-US" sz="2000" dirty="0" err="1">
                          <a:solidFill>
                            <a:srgbClr val="002060"/>
                          </a:solidFill>
                        </a:rPr>
                        <a:t>첩포검사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 결과 해석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 피부검사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지연형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69" y="1499997"/>
            <a:ext cx="3496790" cy="47774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226" y="2013857"/>
            <a:ext cx="7343775" cy="304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377" y="2353827"/>
            <a:ext cx="7372350" cy="304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226" y="3264807"/>
            <a:ext cx="73437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73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17625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9600" dirty="0"/>
              <a:t>Q&amp;A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81691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163" y="1410954"/>
            <a:ext cx="3741332" cy="481972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36729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1.2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알레르기 원인물질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74171" y="1410954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알레르겐</a:t>
                      </a:r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(allergen)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54514" y="1437106"/>
            <a:ext cx="64114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2060"/>
                </a:solidFill>
              </a:rPr>
              <a:t>대부분 사람에게는 아무런 반응을 일으키지 않지만</a:t>
            </a:r>
            <a:r>
              <a:rPr lang="en-US" altLang="ko-KR" sz="2000" dirty="0">
                <a:solidFill>
                  <a:srgbClr val="002060"/>
                </a:solidFill>
              </a:rPr>
              <a:t>, </a:t>
            </a:r>
          </a:p>
          <a:p>
            <a:r>
              <a:rPr lang="ko-KR" altLang="en-US" sz="2000" dirty="0">
                <a:solidFill>
                  <a:srgbClr val="002060"/>
                </a:solidFill>
              </a:rPr>
              <a:t>일부 사람에게서 과도한 면역반응을 일으키는 물질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15932" y="552325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</a:rPr>
              <a:t>꽃가루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57728" y="55232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</a:rPr>
              <a:t>식품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80" y="2743636"/>
            <a:ext cx="3379615" cy="24639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22" y="2743637"/>
            <a:ext cx="3599226" cy="246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0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26172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1.3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 알레르기 면역반응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3785">
            <a:off x="5330420" y="1507742"/>
            <a:ext cx="2029697" cy="1821037"/>
          </a:xfrm>
          <a:prstGeom prst="rect">
            <a:avLst/>
          </a:prstGeom>
        </p:spPr>
      </p:pic>
      <p:sp>
        <p:nvSpPr>
          <p:cNvPr id="81" name="Text Box 22"/>
          <p:cNvSpPr txBox="1">
            <a:spLocks noChangeArrowheads="1"/>
          </p:cNvSpPr>
          <p:nvPr/>
        </p:nvSpPr>
        <p:spPr bwMode="auto">
          <a:xfrm>
            <a:off x="9056688" y="6350"/>
            <a:ext cx="0" cy="2746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latinLnBrk="0" hangingPunct="0">
              <a:spcBef>
                <a:spcPct val="50000"/>
              </a:spcBef>
            </a:pPr>
            <a:endParaRPr kumimoji="0" lang="sv-SE" altLang="ko-KR" b="1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9433" y="2768983"/>
            <a:ext cx="1688889" cy="139682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rot="10800000" flipV="1">
            <a:off x="615145" y="3225716"/>
            <a:ext cx="13919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 err="1"/>
              <a:t>알러젠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415915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019269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1.3 </a:t>
                      </a:r>
                      <a:r>
                        <a:rPr lang="ko-KR" altLang="en-US" sz="2000" dirty="0">
                          <a:solidFill>
                            <a:srgbClr val="002060"/>
                          </a:solidFill>
                        </a:rPr>
                        <a:t>알레르기 면역반응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3785">
            <a:off x="5330420" y="1507742"/>
            <a:ext cx="2029697" cy="1821037"/>
          </a:xfrm>
          <a:prstGeom prst="rect">
            <a:avLst/>
          </a:prstGeom>
        </p:spPr>
      </p:pic>
      <p:sp>
        <p:nvSpPr>
          <p:cNvPr id="81" name="Text Box 22"/>
          <p:cNvSpPr txBox="1">
            <a:spLocks noChangeArrowheads="1"/>
          </p:cNvSpPr>
          <p:nvPr/>
        </p:nvSpPr>
        <p:spPr bwMode="auto">
          <a:xfrm>
            <a:off x="9056688" y="6350"/>
            <a:ext cx="0" cy="2746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latinLnBrk="0" hangingPunct="0">
              <a:spcBef>
                <a:spcPct val="50000"/>
              </a:spcBef>
            </a:pPr>
            <a:endParaRPr kumimoji="0" lang="sv-SE" altLang="ko-KR" b="1"/>
          </a:p>
        </p:txBody>
      </p:sp>
      <p:grpSp>
        <p:nvGrpSpPr>
          <p:cNvPr id="55" name="그룹 54"/>
          <p:cNvGrpSpPr/>
          <p:nvPr/>
        </p:nvGrpSpPr>
        <p:grpSpPr>
          <a:xfrm>
            <a:off x="5719734" y="2776549"/>
            <a:ext cx="1676190" cy="2853265"/>
            <a:chOff x="5960033" y="3581381"/>
            <a:chExt cx="1676190" cy="2853265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106064" y="3435350"/>
              <a:ext cx="1384127" cy="1676190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 rot="10800000" flipV="1">
              <a:off x="6112817" y="5480539"/>
              <a:ext cx="137062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rgbClr val="FF0000"/>
                  </a:solidFill>
                </a:rPr>
                <a:t>비만</a:t>
              </a:r>
              <a:endParaRPr lang="en-US" altLang="ko-KR" sz="2800" b="1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2800" b="1" dirty="0">
                  <a:solidFill>
                    <a:srgbClr val="FF0000"/>
                  </a:solidFill>
                </a:rPr>
                <a:t>세포</a:t>
              </a:r>
              <a:endParaRPr lang="en-US" altLang="ko-KR" sz="2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9433" y="2768983"/>
            <a:ext cx="1688889" cy="139682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 rot="10800000" flipV="1">
            <a:off x="4642138" y="3071828"/>
            <a:ext cx="1391982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/>
              <a:t>Receptor</a:t>
            </a:r>
          </a:p>
          <a:p>
            <a:pPr algn="ctr"/>
            <a:r>
              <a:rPr lang="en-US" altLang="ko-KR" sz="1600" b="1" dirty="0"/>
              <a:t>for</a:t>
            </a:r>
          </a:p>
          <a:p>
            <a:pPr algn="ctr"/>
            <a:r>
              <a:rPr lang="en-US" altLang="ko-KR" sz="1600" b="1" dirty="0"/>
              <a:t>Any  IgE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4637295" y="2624168"/>
            <a:ext cx="1396825" cy="2963239"/>
            <a:chOff x="3873588" y="2584556"/>
            <a:chExt cx="1396825" cy="2963239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27556" y="2730588"/>
              <a:ext cx="1688889" cy="1396825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 rot="10800000" flipV="1">
              <a:off x="3878431" y="4162800"/>
              <a:ext cx="1391982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dirty="0">
                  <a:solidFill>
                    <a:srgbClr val="0070C0"/>
                  </a:solidFill>
                </a:rPr>
                <a:t> </a:t>
              </a:r>
            </a:p>
            <a:p>
              <a:pPr algn="ctr"/>
              <a:r>
                <a:rPr lang="en-US" altLang="ko-KR" sz="2800" b="1" dirty="0">
                  <a:solidFill>
                    <a:srgbClr val="0070C0"/>
                  </a:solidFill>
                </a:rPr>
                <a:t>IgE-</a:t>
              </a:r>
            </a:p>
            <a:p>
              <a:pPr algn="ctr"/>
              <a:r>
                <a:rPr lang="ko-KR" altLang="en-US" sz="2800" b="1" dirty="0">
                  <a:solidFill>
                    <a:srgbClr val="0070C0"/>
                  </a:solidFill>
                </a:rPr>
                <a:t>수용체</a:t>
              </a:r>
              <a:endParaRPr lang="en-US" altLang="ko-KR" sz="28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 rot="10800000" flipV="1">
            <a:off x="615145" y="3225716"/>
            <a:ext cx="13919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 err="1"/>
              <a:t>알러젠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8794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163" y="1532503"/>
            <a:ext cx="3741332" cy="481972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31686"/>
              </p:ext>
            </p:extLst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1.3</a:t>
                      </a:r>
                      <a:r>
                        <a:rPr lang="en-US" altLang="ko-KR" sz="20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ko-KR" altLang="en-US" sz="2000" baseline="0" dirty="0">
                          <a:solidFill>
                            <a:srgbClr val="002060"/>
                          </a:solidFill>
                        </a:rPr>
                        <a:t>알레르기 면역반응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408639" y="2530318"/>
            <a:ext cx="2986874" cy="1688889"/>
            <a:chOff x="263031" y="2193652"/>
            <a:chExt cx="2986874" cy="168888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707048" y="2339684"/>
              <a:ext cx="1688889" cy="139682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 rot="10800000" flipV="1">
              <a:off x="263031" y="2776486"/>
              <a:ext cx="1391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 err="1"/>
                <a:t>알러젠</a:t>
              </a:r>
              <a:endParaRPr lang="en-US" altLang="ko-KR" sz="2800" b="1" dirty="0"/>
            </a:p>
          </p:txBody>
        </p:sp>
      </p:grpSp>
      <p:pic>
        <p:nvPicPr>
          <p:cNvPr id="11" name="내용 개체 틀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85" y="2676350"/>
            <a:ext cx="1688889" cy="13968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rot="10800000" flipV="1">
            <a:off x="4959948" y="3387723"/>
            <a:ext cx="21805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IgE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항체</a:t>
            </a:r>
            <a:r>
              <a:rPr lang="en-US" altLang="ko-KR" sz="2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959948" y="2851542"/>
            <a:ext cx="21805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 err="1">
                <a:solidFill>
                  <a:srgbClr val="0070C0"/>
                </a:solidFill>
              </a:rPr>
              <a:t>알러젠</a:t>
            </a:r>
            <a:r>
              <a:rPr lang="en-US" altLang="ko-KR" sz="2800" b="1" dirty="0">
                <a:solidFill>
                  <a:srgbClr val="0070C0"/>
                </a:solidFill>
              </a:rPr>
              <a:t>-</a:t>
            </a:r>
            <a:r>
              <a:rPr lang="ko-KR" altLang="en-US" sz="2800" b="1" dirty="0">
                <a:solidFill>
                  <a:srgbClr val="0070C0"/>
                </a:solidFill>
              </a:rPr>
              <a:t>특이</a:t>
            </a:r>
            <a:endParaRPr lang="en-US" altLang="ko-K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68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-7341" y="625910"/>
          <a:ext cx="9144000" cy="42862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solidFill>
                            <a:srgbClr val="002060"/>
                          </a:solidFill>
                        </a:rPr>
                        <a:t>1.3</a:t>
                      </a:r>
                      <a:r>
                        <a:rPr lang="en-US" altLang="ko-KR" sz="20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ko-KR" altLang="en-US" sz="2000" baseline="0" dirty="0">
                          <a:solidFill>
                            <a:srgbClr val="002060"/>
                          </a:solidFill>
                        </a:rPr>
                        <a:t>알레르기 면역반응</a:t>
                      </a:r>
                      <a:endParaRPr lang="en-US" altLang="ko-KR" sz="2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-14562" y="-22162"/>
          <a:ext cx="9144000" cy="642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18">
                <a:tc>
                  <a:txBody>
                    <a:bodyPr/>
                    <a:lstStyle/>
                    <a:p>
                      <a:pPr marL="0" indent="0">
                        <a:spcBef>
                          <a:spcPct val="200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 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알레르기의 개념</a:t>
                      </a:r>
                      <a:endParaRPr lang="en-US" altLang="ko-KR"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3785">
            <a:off x="5330420" y="1507742"/>
            <a:ext cx="2029697" cy="1821037"/>
          </a:xfrm>
          <a:prstGeom prst="rect">
            <a:avLst/>
          </a:prstGeom>
        </p:spPr>
      </p:pic>
      <p:sp>
        <p:nvSpPr>
          <p:cNvPr id="81" name="Text Box 22"/>
          <p:cNvSpPr txBox="1">
            <a:spLocks noChangeArrowheads="1"/>
          </p:cNvSpPr>
          <p:nvPr/>
        </p:nvSpPr>
        <p:spPr bwMode="auto">
          <a:xfrm>
            <a:off x="9056688" y="6350"/>
            <a:ext cx="0" cy="2746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latinLnBrk="0" hangingPunct="0">
              <a:spcBef>
                <a:spcPct val="50000"/>
              </a:spcBef>
            </a:pPr>
            <a:endParaRPr kumimoji="0" lang="sv-SE" altLang="ko-KR" b="1"/>
          </a:p>
        </p:txBody>
      </p:sp>
      <p:grpSp>
        <p:nvGrpSpPr>
          <p:cNvPr id="55" name="그룹 54"/>
          <p:cNvGrpSpPr/>
          <p:nvPr/>
        </p:nvGrpSpPr>
        <p:grpSpPr>
          <a:xfrm>
            <a:off x="5517668" y="2757580"/>
            <a:ext cx="1676190" cy="2853265"/>
            <a:chOff x="5960033" y="3581381"/>
            <a:chExt cx="1676190" cy="2853265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106064" y="3435350"/>
              <a:ext cx="1384127" cy="1676190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 rot="10800000" flipV="1">
              <a:off x="6112817" y="5480539"/>
              <a:ext cx="137062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rgbClr val="FF0000"/>
                  </a:solidFill>
                </a:rPr>
                <a:t>비만</a:t>
              </a:r>
              <a:endParaRPr lang="en-US" altLang="ko-KR" sz="2800" b="1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2800" b="1" dirty="0">
                  <a:solidFill>
                    <a:srgbClr val="FF0000"/>
                  </a:solidFill>
                </a:rPr>
                <a:t>세포</a:t>
              </a:r>
              <a:endParaRPr lang="en-US" altLang="ko-KR" sz="2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9433" y="2768983"/>
            <a:ext cx="1688889" cy="139682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 rot="10800000" flipV="1">
            <a:off x="4642138" y="3071828"/>
            <a:ext cx="1391982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/>
              <a:t>Receptor</a:t>
            </a:r>
          </a:p>
          <a:p>
            <a:pPr algn="ctr"/>
            <a:r>
              <a:rPr lang="en-US" altLang="ko-KR" sz="1600" b="1" dirty="0"/>
              <a:t>for</a:t>
            </a:r>
          </a:p>
          <a:p>
            <a:pPr algn="ctr"/>
            <a:r>
              <a:rPr lang="en-US" altLang="ko-KR" sz="1600" b="1" dirty="0"/>
              <a:t>Any  IgE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4435229" y="2605199"/>
            <a:ext cx="1396825" cy="2963239"/>
            <a:chOff x="3873588" y="2584556"/>
            <a:chExt cx="1396825" cy="2963239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27556" y="2730588"/>
              <a:ext cx="1688889" cy="1396825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 rot="10800000" flipV="1">
              <a:off x="3878431" y="4162800"/>
              <a:ext cx="1391982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b="1" dirty="0">
                  <a:solidFill>
                    <a:srgbClr val="0070C0"/>
                  </a:solidFill>
                </a:rPr>
                <a:t> </a:t>
              </a:r>
            </a:p>
            <a:p>
              <a:pPr algn="ctr"/>
              <a:r>
                <a:rPr lang="en-US" altLang="ko-KR" sz="2800" b="1" dirty="0">
                  <a:solidFill>
                    <a:srgbClr val="0070C0"/>
                  </a:solidFill>
                </a:rPr>
                <a:t>IgE-</a:t>
              </a:r>
            </a:p>
            <a:p>
              <a:pPr algn="ctr"/>
              <a:r>
                <a:rPr lang="ko-KR" altLang="en-US" sz="2800" b="1" dirty="0">
                  <a:solidFill>
                    <a:srgbClr val="0070C0"/>
                  </a:solidFill>
                </a:rPr>
                <a:t>수용체</a:t>
              </a:r>
              <a:endParaRPr lang="en-US" altLang="ko-KR" sz="28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 rot="10800000" flipV="1">
            <a:off x="615145" y="3225716"/>
            <a:ext cx="13919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 err="1"/>
              <a:t>알러젠</a:t>
            </a:r>
            <a:endParaRPr lang="en-US" altLang="ko-KR" sz="2800" b="1" dirty="0"/>
          </a:p>
        </p:txBody>
      </p:sp>
      <p:pic>
        <p:nvPicPr>
          <p:cNvPr id="15" name="내용 개체 틀 3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16" y="2763852"/>
            <a:ext cx="1688889" cy="13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03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</TotalTime>
  <Words>1341</Words>
  <Application>Microsoft Office PowerPoint</Application>
  <PresentationFormat>화면 슬라이드 쇼(4:3)</PresentationFormat>
  <Paragraphs>371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맑은 고딕</vt:lpstr>
      <vt:lpstr>Arial</vt:lpstr>
      <vt:lpstr>Calibri</vt:lpstr>
      <vt:lpstr>Calibri Light</vt:lpstr>
      <vt:lpstr>Symbol</vt:lpstr>
      <vt:lpstr>Wingdings</vt:lpstr>
      <vt:lpstr>Office 테마</vt:lpstr>
      <vt:lpstr>알레르기 피부검사 (Allergic Skin test)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Atopy vs. Allergy</vt:lpstr>
      <vt:lpstr>아토피의 개념</vt:lpstr>
      <vt:lpstr>Central dogma, Th2-dominance</vt:lpstr>
      <vt:lpstr> 2. 알레르기 피부검사: 즉시형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3. 알레르기 피부검사: 지연형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알레르기 피부검사 (Allergic Skin test)</dc:title>
  <dc:creator>Mingyu Kang</dc:creator>
  <cp:lastModifiedBy>Mingyu Kang</cp:lastModifiedBy>
  <cp:revision>34</cp:revision>
  <dcterms:created xsi:type="dcterms:W3CDTF">2017-05-11T13:13:34Z</dcterms:created>
  <dcterms:modified xsi:type="dcterms:W3CDTF">2017-10-09T22:46:09Z</dcterms:modified>
</cp:coreProperties>
</file>